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20"/>
  </p:notesMasterIdLst>
  <p:sldIdLst>
    <p:sldId id="256" r:id="rId2"/>
    <p:sldId id="257" r:id="rId3"/>
    <p:sldId id="258" r:id="rId4"/>
    <p:sldId id="259" r:id="rId5"/>
    <p:sldId id="260" r:id="rId6"/>
    <p:sldId id="261" r:id="rId7"/>
    <p:sldId id="262" r:id="rId8"/>
    <p:sldId id="266" r:id="rId9"/>
    <p:sldId id="264" r:id="rId10"/>
    <p:sldId id="265" r:id="rId11"/>
    <p:sldId id="267" r:id="rId12"/>
    <p:sldId id="270" r:id="rId13"/>
    <p:sldId id="271" r:id="rId14"/>
    <p:sldId id="268" r:id="rId15"/>
    <p:sldId id="272" r:id="rId16"/>
    <p:sldId id="273" r:id="rId17"/>
    <p:sldId id="274"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042"/>
  </p:normalViewPr>
  <p:slideViewPr>
    <p:cSldViewPr snapToGrid="0" snapToObjects="1">
      <p:cViewPr varScale="1">
        <p:scale>
          <a:sx n="89" d="100"/>
          <a:sy n="89" d="100"/>
        </p:scale>
        <p:origin x="13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766E8-5B3E-6644-BCE9-33EC9CAD6EB2}" type="datetimeFigureOut">
              <a:rPr lang="en-US" smtClean="0"/>
              <a:t>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3EEA7-4CCE-3747-B4E1-3CC11A86667A}" type="slidenum">
              <a:rPr lang="en-US" smtClean="0"/>
              <a:t>‹#›</a:t>
            </a:fld>
            <a:endParaRPr lang="en-US"/>
          </a:p>
        </p:txBody>
      </p:sp>
    </p:spTree>
    <p:extLst>
      <p:ext uri="{BB962C8B-B14F-4D97-AF65-F5344CB8AC3E}">
        <p14:creationId xmlns:p14="http://schemas.microsoft.com/office/powerpoint/2010/main" val="270398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Gary &amp; Teresa Hampton</a:t>
            </a:r>
          </a:p>
          <a:p>
            <a:pPr marL="228600" indent="-228600">
              <a:buAutoNum type="arabicPeriod"/>
            </a:pPr>
            <a:r>
              <a:rPr lang="en-US" dirty="0"/>
              <a:t>David Kenney - Theology of three Early Restoration Documents </a:t>
            </a:r>
          </a:p>
        </p:txBody>
      </p:sp>
      <p:sp>
        <p:nvSpPr>
          <p:cNvPr id="4" name="Slide Number Placeholder 3"/>
          <p:cNvSpPr>
            <a:spLocks noGrp="1"/>
          </p:cNvSpPr>
          <p:nvPr>
            <p:ph type="sldNum" sz="quarter" idx="5"/>
          </p:nvPr>
        </p:nvSpPr>
        <p:spPr/>
        <p:txBody>
          <a:bodyPr/>
          <a:lstStyle/>
          <a:p>
            <a:fld id="{1473EEA7-4CCE-3747-B4E1-3CC11A86667A}" type="slidenum">
              <a:rPr lang="en-US" smtClean="0"/>
              <a:t>1</a:t>
            </a:fld>
            <a:endParaRPr lang="en-US"/>
          </a:p>
        </p:txBody>
      </p:sp>
    </p:spTree>
    <p:extLst>
      <p:ext uri="{BB962C8B-B14F-4D97-AF65-F5344CB8AC3E}">
        <p14:creationId xmlns:p14="http://schemas.microsoft.com/office/powerpoint/2010/main" val="2318084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73EEA7-4CCE-3747-B4E1-3CC11A86667A}" type="slidenum">
              <a:rPr lang="en-US" smtClean="0"/>
              <a:t>10</a:t>
            </a:fld>
            <a:endParaRPr lang="en-US"/>
          </a:p>
        </p:txBody>
      </p:sp>
    </p:spTree>
    <p:extLst>
      <p:ext uri="{BB962C8B-B14F-4D97-AF65-F5344CB8AC3E}">
        <p14:creationId xmlns:p14="http://schemas.microsoft.com/office/powerpoint/2010/main" val="1120280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400" dirty="0"/>
              <a:t>1755 - James Hervey (1714-1758) a Calvinist minister writes ”Theron And </a:t>
            </a:r>
            <a:r>
              <a:rPr lang="en-US" sz="1400" dirty="0" err="1"/>
              <a:t>Aspasio</a:t>
            </a:r>
            <a:r>
              <a:rPr lang="en-US" sz="1400" dirty="0"/>
              <a:t>” </a:t>
            </a:r>
          </a:p>
          <a:p>
            <a:pPr>
              <a:lnSpc>
                <a:spcPct val="115000"/>
              </a:lnSpc>
            </a:pPr>
            <a:r>
              <a:rPr lang="en-US" sz="1400" dirty="0"/>
              <a:t>1757 – “Letters on Theron and </a:t>
            </a:r>
            <a:r>
              <a:rPr lang="en-US" sz="1400" dirty="0" err="1"/>
              <a:t>Aspasio</a:t>
            </a:r>
            <a:r>
              <a:rPr lang="en-US" sz="1400" dirty="0"/>
              <a:t>” by Robert </a:t>
            </a:r>
            <a:r>
              <a:rPr lang="en-US" sz="1400" dirty="0" err="1"/>
              <a:t>Sandeman</a:t>
            </a:r>
            <a:endParaRPr lang="en-US" sz="1400" dirty="0"/>
          </a:p>
          <a:p>
            <a:pPr>
              <a:lnSpc>
                <a:spcPct val="115000"/>
              </a:lnSpc>
            </a:pPr>
            <a:r>
              <a:rPr lang="en-US" sz="1400" dirty="0"/>
              <a:t>Finally comes to a head around 1800 – British Isles becomes embroiled in controversy between Evangelicals and State Churches</a:t>
            </a:r>
          </a:p>
          <a:p>
            <a:pPr>
              <a:lnSpc>
                <a:spcPct val="115000"/>
              </a:lnSpc>
            </a:pPr>
            <a:r>
              <a:rPr lang="en-US" dirty="0"/>
              <a:t>1800 Robert Haldane publishes “Address on Politics”</a:t>
            </a:r>
          </a:p>
          <a:p>
            <a:pPr lvl="1"/>
            <a:r>
              <a:rPr lang="en-US" dirty="0"/>
              <a:t>Robert &amp; James Haldane hire </a:t>
            </a:r>
            <a:r>
              <a:rPr lang="en-US" dirty="0" err="1"/>
              <a:t>Greville</a:t>
            </a:r>
            <a:r>
              <a:rPr lang="en-US" dirty="0"/>
              <a:t> Ewing to run Saturday schools in Scotland.</a:t>
            </a:r>
          </a:p>
          <a:p>
            <a:pPr lvl="1"/>
            <a:r>
              <a:rPr lang="en-US" dirty="0"/>
              <a:t>At one time had over 300 preachers going out all over the British Isles </a:t>
            </a:r>
          </a:p>
          <a:p>
            <a:pPr lvl="1"/>
            <a:r>
              <a:rPr lang="en-US" dirty="0"/>
              <a:t>Ewing ends up in Glasgow running a seminary and an evangelical church with thousands of members</a:t>
            </a:r>
            <a:endParaRPr lang="en-US" sz="1200" b="0" i="0" u="none" strike="noStrike" kern="1200" dirty="0">
              <a:solidFill>
                <a:schemeClr val="tx1"/>
              </a:solidFill>
              <a:effectLst/>
              <a:latin typeface="+mn-lt"/>
              <a:ea typeface="+mn-ea"/>
              <a:cs typeface="+mn-cs"/>
            </a:endParaRPr>
          </a:p>
          <a:p>
            <a:pPr lvl="1"/>
            <a:endParaRPr lang="en-US" dirty="0"/>
          </a:p>
          <a:p>
            <a:endParaRPr lang="en-US" dirty="0"/>
          </a:p>
        </p:txBody>
      </p:sp>
      <p:sp>
        <p:nvSpPr>
          <p:cNvPr id="4" name="Slide Number Placeholder 3"/>
          <p:cNvSpPr>
            <a:spLocks noGrp="1"/>
          </p:cNvSpPr>
          <p:nvPr>
            <p:ph type="sldNum" sz="quarter" idx="5"/>
          </p:nvPr>
        </p:nvSpPr>
        <p:spPr/>
        <p:txBody>
          <a:bodyPr/>
          <a:lstStyle/>
          <a:p>
            <a:fld id="{1473EEA7-4CCE-3747-B4E1-3CC11A86667A}" type="slidenum">
              <a:rPr lang="en-US" smtClean="0"/>
              <a:t>11</a:t>
            </a:fld>
            <a:endParaRPr lang="en-US"/>
          </a:p>
        </p:txBody>
      </p:sp>
    </p:spTree>
    <p:extLst>
      <p:ext uri="{BB962C8B-B14F-4D97-AF65-F5344CB8AC3E}">
        <p14:creationId xmlns:p14="http://schemas.microsoft.com/office/powerpoint/2010/main" val="1083385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Digression in the Burgher movement - 1747</a:t>
            </a:r>
          </a:p>
          <a:p>
            <a:r>
              <a:rPr lang="en-US" dirty="0"/>
              <a:t>a. Over whether the burgesses of the Scottish cities could swear to support the established churches or not.</a:t>
            </a:r>
          </a:p>
          <a:p>
            <a:r>
              <a:rPr lang="en-US" dirty="0"/>
              <a:t>b. burgess = magistrate or governor of a borough (burgh), city leader, or church father = like a mayor.</a:t>
            </a:r>
          </a:p>
          <a:p>
            <a:r>
              <a:rPr lang="en-US" dirty="0"/>
              <a:t>c. Thus, a mayor could decide for the city if the city would be a Seceder Church or Anti-Seceder Church.</a:t>
            </a:r>
          </a:p>
          <a:p>
            <a:r>
              <a:rPr lang="en-US" dirty="0"/>
              <a:t>d. The General Associate Synod was known as Anti-burgher and the Associate Synod was known as Anti-Burgher - 1749</a:t>
            </a:r>
          </a:p>
        </p:txBody>
      </p:sp>
      <p:sp>
        <p:nvSpPr>
          <p:cNvPr id="4" name="Slide Number Placeholder 3"/>
          <p:cNvSpPr>
            <a:spLocks noGrp="1"/>
          </p:cNvSpPr>
          <p:nvPr>
            <p:ph type="sldNum" sz="quarter" idx="5"/>
          </p:nvPr>
        </p:nvSpPr>
        <p:spPr/>
        <p:txBody>
          <a:bodyPr/>
          <a:lstStyle/>
          <a:p>
            <a:fld id="{1473EEA7-4CCE-3747-B4E1-3CC11A86667A}" type="slidenum">
              <a:rPr lang="en-US" smtClean="0"/>
              <a:t>12</a:t>
            </a:fld>
            <a:endParaRPr lang="en-US"/>
          </a:p>
        </p:txBody>
      </p:sp>
    </p:spTree>
    <p:extLst>
      <p:ext uri="{BB962C8B-B14F-4D97-AF65-F5344CB8AC3E}">
        <p14:creationId xmlns:p14="http://schemas.microsoft.com/office/powerpoint/2010/main" val="3357078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73EEA7-4CCE-3747-B4E1-3CC11A86667A}" type="slidenum">
              <a:rPr lang="en-US" smtClean="0"/>
              <a:t>13</a:t>
            </a:fld>
            <a:endParaRPr lang="en-US"/>
          </a:p>
        </p:txBody>
      </p:sp>
    </p:spTree>
    <p:extLst>
      <p:ext uri="{BB962C8B-B14F-4D97-AF65-F5344CB8AC3E}">
        <p14:creationId xmlns:p14="http://schemas.microsoft.com/office/powerpoint/2010/main" val="1878442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73EEA7-4CCE-3747-B4E1-3CC11A86667A}" type="slidenum">
              <a:rPr lang="en-US" smtClean="0"/>
              <a:t>14</a:t>
            </a:fld>
            <a:endParaRPr lang="en-US"/>
          </a:p>
        </p:txBody>
      </p:sp>
    </p:spTree>
    <p:extLst>
      <p:ext uri="{BB962C8B-B14F-4D97-AF65-F5344CB8AC3E}">
        <p14:creationId xmlns:p14="http://schemas.microsoft.com/office/powerpoint/2010/main" val="606788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73EEA7-4CCE-3747-B4E1-3CC11A86667A}" type="slidenum">
              <a:rPr lang="en-US" smtClean="0"/>
              <a:t>15</a:t>
            </a:fld>
            <a:endParaRPr lang="en-US"/>
          </a:p>
        </p:txBody>
      </p:sp>
    </p:spTree>
    <p:extLst>
      <p:ext uri="{BB962C8B-B14F-4D97-AF65-F5344CB8AC3E}">
        <p14:creationId xmlns:p14="http://schemas.microsoft.com/office/powerpoint/2010/main" val="1607481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73EEA7-4CCE-3747-B4E1-3CC11A86667A}" type="slidenum">
              <a:rPr lang="en-US" smtClean="0"/>
              <a:t>16</a:t>
            </a:fld>
            <a:endParaRPr lang="en-US"/>
          </a:p>
        </p:txBody>
      </p:sp>
    </p:spTree>
    <p:extLst>
      <p:ext uri="{BB962C8B-B14F-4D97-AF65-F5344CB8AC3E}">
        <p14:creationId xmlns:p14="http://schemas.microsoft.com/office/powerpoint/2010/main" val="1972867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To America – He is 46 years old! – The Winter of 1806-07 was horrible. </a:t>
            </a:r>
            <a:endParaRPr lang="en-US" sz="1200" b="0" i="0" u="none" strike="noStrike"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rPr>
              <a:t>1. After several years spent in teaching at Rich-Hill, the excessive labor and confinement to which his father was subjected in fulfilling his duties to the congregation and to the school began seriously to impair his health. He grew extremely pale, dyspeptic (indigestion) and debilitated, and finally, after having for a long time tried various remedies in vain, he was informed by his physician that his life would be the forfeit if he persisted in continuing his unremitting mental toil; and that an absolute change of present pursuits, and such relief as [78] a protracted sea-voyage might afford, were indispensably necessary to his recovery. – Memoirs, v.1, p.77,78</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2. Departed April 1, 1807 on the sailing-vessel Brutus.</a:t>
            </a:r>
          </a:p>
          <a:p>
            <a:pPr lvl="1"/>
            <a:r>
              <a:rPr lang="en-US" sz="1200" b="1" i="0" u="none" strike="noStrike" kern="1200" dirty="0">
                <a:solidFill>
                  <a:schemeClr val="tx1"/>
                </a:solidFill>
                <a:effectLst/>
                <a:latin typeface="+mn-lt"/>
                <a:ea typeface="+mn-ea"/>
                <a:cs typeface="+mn-cs"/>
              </a:rPr>
              <a:t>3. Arrived at Philadelphia May 13, 1807.</a:t>
            </a:r>
            <a:endParaRPr lang="en-US" sz="1200" b="0" i="0" u="none" strike="noStrike"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rPr>
              <a:t>4. Came to settle in Washington, Pennsylvania, western part of state, about 20 miles from present day Bethany.</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F. Among The North American Presbyterians for two years.</a:t>
            </a:r>
            <a:endParaRPr lang="en-US" sz="1200" b="0" i="0" u="none" strike="noStrike"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rPr>
              <a:t>1. Taught &amp; Preached beginning in July, 1807.</a:t>
            </a:r>
            <a:endParaRPr lang="en-US" sz="1200" b="0" i="0" u="none" strike="noStrike"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rPr>
              <a:t>2. Not long before troubles with the Presbyterians.</a:t>
            </a:r>
            <a:endParaRPr lang="en-US" sz="1200" b="0" i="0" u="none" strike="noStrike" kern="1200" dirty="0">
              <a:solidFill>
                <a:schemeClr val="tx1"/>
              </a:solidFill>
              <a:effectLst/>
              <a:latin typeface="+mn-lt"/>
              <a:ea typeface="+mn-ea"/>
              <a:cs typeface="+mn-cs"/>
            </a:endParaRPr>
          </a:p>
          <a:p>
            <a:pPr lvl="2"/>
            <a:r>
              <a:rPr lang="en-US" sz="1200" b="1" i="0" u="none" strike="noStrike" kern="1200" dirty="0">
                <a:solidFill>
                  <a:schemeClr val="tx1"/>
                </a:solidFill>
                <a:effectLst/>
                <a:latin typeface="+mn-lt"/>
                <a:ea typeface="+mn-ea"/>
                <a:cs typeface="+mn-cs"/>
              </a:rPr>
              <a:t>a. Sent on a preaching trip to a small group of Anti-Burgher Presbyterians up the Allegheny River, prob. a two or three day trip.</a:t>
            </a:r>
            <a:endParaRPr lang="en-US" sz="1200" b="0" i="0" u="none" strike="noStrike" kern="1200" dirty="0">
              <a:solidFill>
                <a:schemeClr val="tx1"/>
              </a:solidFill>
              <a:effectLst/>
              <a:latin typeface="+mn-lt"/>
              <a:ea typeface="+mn-ea"/>
              <a:cs typeface="+mn-cs"/>
            </a:endParaRPr>
          </a:p>
          <a:p>
            <a:pPr lvl="2"/>
            <a:r>
              <a:rPr lang="en-US" sz="1200" b="1" i="0" u="none" strike="noStrike" kern="1200" dirty="0">
                <a:solidFill>
                  <a:schemeClr val="tx1"/>
                </a:solidFill>
                <a:effectLst/>
                <a:latin typeface="+mn-lt"/>
                <a:ea typeface="+mn-ea"/>
                <a:cs typeface="+mn-cs"/>
              </a:rPr>
              <a:t>b. Because different kinds of Presbyterian people were in the area, and there was a preacher, all different kinds of Presbyterians came to the service.</a:t>
            </a:r>
            <a:endParaRPr lang="en-US" sz="1200" b="0" i="0" u="none" strike="noStrike" kern="1200" dirty="0">
              <a:solidFill>
                <a:schemeClr val="tx1"/>
              </a:solidFill>
              <a:effectLst/>
              <a:latin typeface="+mn-lt"/>
              <a:ea typeface="+mn-ea"/>
              <a:cs typeface="+mn-cs"/>
            </a:endParaRPr>
          </a:p>
          <a:p>
            <a:pPr lvl="2"/>
            <a:r>
              <a:rPr lang="en-US" sz="1200" b="1" i="0" u="none" strike="noStrike" kern="1200" dirty="0">
                <a:solidFill>
                  <a:schemeClr val="tx1"/>
                </a:solidFill>
                <a:effectLst/>
                <a:latin typeface="+mn-lt"/>
                <a:ea typeface="+mn-ea"/>
                <a:cs typeface="+mn-cs"/>
              </a:rPr>
              <a:t>c. He didn’t have the heart to deny any of the people the right to the Lord’s Supper even if they weren’t in full fellowship with the Anti-Burgher Presbyterian Church.</a:t>
            </a:r>
            <a:endParaRPr lang="en-US" sz="1200" b="0" i="0" u="none" strike="noStrike" kern="1200" dirty="0">
              <a:solidFill>
                <a:schemeClr val="tx1"/>
              </a:solidFill>
              <a:effectLst/>
              <a:latin typeface="+mn-lt"/>
              <a:ea typeface="+mn-ea"/>
              <a:cs typeface="+mn-cs"/>
            </a:endParaRPr>
          </a:p>
          <a:p>
            <a:pPr lvl="2"/>
            <a:r>
              <a:rPr lang="en-US" sz="1200" b="1" i="0" u="none" strike="noStrike" kern="1200" dirty="0">
                <a:solidFill>
                  <a:schemeClr val="tx1"/>
                </a:solidFill>
                <a:effectLst/>
                <a:latin typeface="+mn-lt"/>
                <a:ea typeface="+mn-ea"/>
                <a:cs typeface="+mn-cs"/>
              </a:rPr>
              <a:t>d. Also he had preached for some churches that simply asked him to come preach, WITHOUT PERMISSION!!!!!!!!!!</a:t>
            </a:r>
            <a:endParaRPr lang="en-US" sz="1200" b="0" i="0" u="none" strike="noStrike"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rPr>
              <a:t>3. Called before the </a:t>
            </a:r>
            <a:r>
              <a:rPr lang="en-US" sz="1200" b="1" i="0" u="sng" strike="noStrike" kern="1200" dirty="0" err="1">
                <a:solidFill>
                  <a:schemeClr val="tx1"/>
                </a:solidFill>
                <a:effectLst/>
                <a:latin typeface="+mn-lt"/>
                <a:ea typeface="+mn-ea"/>
                <a:cs typeface="+mn-cs"/>
              </a:rPr>
              <a:t>Chartiers</a:t>
            </a:r>
            <a:r>
              <a:rPr lang="en-US" sz="1200" b="1" i="0" u="sng" strike="noStrike" kern="1200" dirty="0">
                <a:solidFill>
                  <a:schemeClr val="tx1"/>
                </a:solidFill>
                <a:effectLst/>
                <a:latin typeface="+mn-lt"/>
                <a:ea typeface="+mn-ea"/>
                <a:cs typeface="+mn-cs"/>
              </a:rPr>
              <a:t> </a:t>
            </a:r>
            <a:r>
              <a:rPr lang="en-US" sz="1200" b="1" i="0" u="sng" strike="noStrike" kern="1200" dirty="0" err="1">
                <a:solidFill>
                  <a:schemeClr val="tx1"/>
                </a:solidFill>
                <a:effectLst/>
                <a:latin typeface="+mn-lt"/>
                <a:ea typeface="+mn-ea"/>
                <a:cs typeface="+mn-cs"/>
              </a:rPr>
              <a:t>Prebytery</a:t>
            </a:r>
            <a:r>
              <a:rPr lang="en-US" sz="1200" b="1" i="0" u="sng"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for it in October 27, 1807. Between Oct and May of 1809 several </a:t>
            </a:r>
          </a:p>
          <a:p>
            <a:pPr lvl="2"/>
            <a:r>
              <a:rPr lang="en-US" sz="1200" b="1" i="0" u="none" strike="noStrike" kern="1200" dirty="0">
                <a:solidFill>
                  <a:schemeClr val="tx1"/>
                </a:solidFill>
                <a:effectLst/>
                <a:latin typeface="+mn-lt"/>
                <a:ea typeface="+mn-ea"/>
                <a:cs typeface="+mn-cs"/>
              </a:rPr>
              <a:t>a. In May, he sent a form of the Declaration &amp; Address to the </a:t>
            </a:r>
            <a:r>
              <a:rPr lang="en-US" sz="1200" b="1" i="0" u="none" strike="noStrike" kern="1200" dirty="0" err="1">
                <a:solidFill>
                  <a:schemeClr val="tx1"/>
                </a:solidFill>
                <a:effectLst/>
                <a:latin typeface="+mn-lt"/>
                <a:ea typeface="+mn-ea"/>
                <a:cs typeface="+mn-cs"/>
              </a:rPr>
              <a:t>Chartiers</a:t>
            </a:r>
            <a:r>
              <a:rPr lang="en-US" sz="1200" b="1" i="0" u="none" strike="noStrike" kern="1200" dirty="0">
                <a:solidFill>
                  <a:schemeClr val="tx1"/>
                </a:solidFill>
                <a:effectLst/>
                <a:latin typeface="+mn-lt"/>
                <a:ea typeface="+mn-ea"/>
                <a:cs typeface="+mn-cs"/>
              </a:rPr>
              <a:t> Presbytery appealing for a return to the Scriptures.</a:t>
            </a:r>
            <a:endParaRPr lang="en-US" sz="1200" b="0" i="0" u="none" strike="noStrike"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rPr>
              <a:t>4. May 23, 1809 he severed from his relationship with </a:t>
            </a:r>
            <a:r>
              <a:rPr lang="en-US" sz="1200" b="1" i="0" u="sng" strike="noStrike" kern="1200" dirty="0">
                <a:solidFill>
                  <a:schemeClr val="tx1"/>
                </a:solidFill>
                <a:effectLst/>
                <a:latin typeface="+mn-lt"/>
                <a:ea typeface="+mn-ea"/>
                <a:cs typeface="+mn-cs"/>
              </a:rPr>
              <a:t>Associate Synod of North America</a:t>
            </a:r>
            <a:r>
              <a:rPr lang="en-US" sz="1200" b="1" i="0" u="none" strike="noStrike" kern="1200" dirty="0">
                <a:solidFill>
                  <a:schemeClr val="tx1"/>
                </a:solidFill>
                <a:effectLst/>
                <a:latin typeface="+mn-lt"/>
                <a:ea typeface="+mn-ea"/>
                <a:cs typeface="+mn-cs"/>
              </a:rPr>
              <a:t> by the Synod. – at age 46.</a:t>
            </a:r>
          </a:p>
          <a:p>
            <a:r>
              <a:rPr lang="en-US" sz="1200" b="1" i="0" u="none" strike="noStrike" kern="1200" dirty="0">
                <a:solidFill>
                  <a:schemeClr val="tx1"/>
                </a:solidFill>
                <a:effectLst/>
                <a:latin typeface="+mn-lt"/>
                <a:ea typeface="+mn-ea"/>
                <a:cs typeface="+mn-cs"/>
              </a:rPr>
              <a:t>G. He and a few others established the Christian Association of Washington</a:t>
            </a:r>
            <a:endParaRPr lang="en-US" sz="1200" b="0" i="0" u="none" strike="noStrike"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rPr>
              <a:t>1. Not really a new church.</a:t>
            </a:r>
            <a:endParaRPr lang="en-US" sz="1200" b="0" i="0" u="none" strike="noStrike"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rPr>
              <a:t>2. An independent effort to unite scattered Presbyterians on the basis of the Bible.</a:t>
            </a:r>
            <a:endParaRPr lang="en-US" sz="1200" b="0" i="0" u="none" strike="noStrike"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rPr>
              <a:t>3. Just an association of Christians to study, teach and worship.</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473EEA7-4CCE-3747-B4E1-3CC11A86667A}" type="slidenum">
              <a:rPr lang="en-US" smtClean="0"/>
              <a:t>17</a:t>
            </a:fld>
            <a:endParaRPr lang="en-US"/>
          </a:p>
        </p:txBody>
      </p:sp>
    </p:spTree>
    <p:extLst>
      <p:ext uri="{BB962C8B-B14F-4D97-AF65-F5344CB8AC3E}">
        <p14:creationId xmlns:p14="http://schemas.microsoft.com/office/powerpoint/2010/main" val="3892752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73EEA7-4CCE-3747-B4E1-3CC11A86667A}" type="slidenum">
              <a:rPr lang="en-US" smtClean="0"/>
              <a:t>18</a:t>
            </a:fld>
            <a:endParaRPr lang="en-US"/>
          </a:p>
        </p:txBody>
      </p:sp>
    </p:spTree>
    <p:extLst>
      <p:ext uri="{BB962C8B-B14F-4D97-AF65-F5344CB8AC3E}">
        <p14:creationId xmlns:p14="http://schemas.microsoft.com/office/powerpoint/2010/main" val="382762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73EEA7-4CCE-3747-B4E1-3CC11A86667A}" type="slidenum">
              <a:rPr lang="en-US" smtClean="0"/>
              <a:t>2</a:t>
            </a:fld>
            <a:endParaRPr lang="en-US"/>
          </a:p>
        </p:txBody>
      </p:sp>
    </p:spTree>
    <p:extLst>
      <p:ext uri="{BB962C8B-B14F-4D97-AF65-F5344CB8AC3E}">
        <p14:creationId xmlns:p14="http://schemas.microsoft.com/office/powerpoint/2010/main" val="369234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73EEA7-4CCE-3747-B4E1-3CC11A86667A}" type="slidenum">
              <a:rPr lang="en-US" smtClean="0"/>
              <a:t>3</a:t>
            </a:fld>
            <a:endParaRPr lang="en-US"/>
          </a:p>
        </p:txBody>
      </p:sp>
    </p:spTree>
    <p:extLst>
      <p:ext uri="{BB962C8B-B14F-4D97-AF65-F5344CB8AC3E}">
        <p14:creationId xmlns:p14="http://schemas.microsoft.com/office/powerpoint/2010/main" val="333208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73EEA7-4CCE-3747-B4E1-3CC11A86667A}" type="slidenum">
              <a:rPr lang="en-US" smtClean="0"/>
              <a:t>4</a:t>
            </a:fld>
            <a:endParaRPr lang="en-US"/>
          </a:p>
        </p:txBody>
      </p:sp>
    </p:spTree>
    <p:extLst>
      <p:ext uri="{BB962C8B-B14F-4D97-AF65-F5344CB8AC3E}">
        <p14:creationId xmlns:p14="http://schemas.microsoft.com/office/powerpoint/2010/main" val="3314668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73EEA7-4CCE-3747-B4E1-3CC11A86667A}" type="slidenum">
              <a:rPr lang="en-US" smtClean="0"/>
              <a:t>5</a:t>
            </a:fld>
            <a:endParaRPr lang="en-US"/>
          </a:p>
        </p:txBody>
      </p:sp>
    </p:spTree>
    <p:extLst>
      <p:ext uri="{BB962C8B-B14F-4D97-AF65-F5344CB8AC3E}">
        <p14:creationId xmlns:p14="http://schemas.microsoft.com/office/powerpoint/2010/main" val="261962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73EEA7-4CCE-3747-B4E1-3CC11A86667A}" type="slidenum">
              <a:rPr lang="en-US" smtClean="0"/>
              <a:t>6</a:t>
            </a:fld>
            <a:endParaRPr lang="en-US"/>
          </a:p>
        </p:txBody>
      </p:sp>
    </p:spTree>
    <p:extLst>
      <p:ext uri="{BB962C8B-B14F-4D97-AF65-F5344CB8AC3E}">
        <p14:creationId xmlns:p14="http://schemas.microsoft.com/office/powerpoint/2010/main" val="2183707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73EEA7-4CCE-3747-B4E1-3CC11A86667A}" type="slidenum">
              <a:rPr lang="en-US" smtClean="0"/>
              <a:t>7</a:t>
            </a:fld>
            <a:endParaRPr lang="en-US"/>
          </a:p>
        </p:txBody>
      </p:sp>
    </p:spTree>
    <p:extLst>
      <p:ext uri="{BB962C8B-B14F-4D97-AF65-F5344CB8AC3E}">
        <p14:creationId xmlns:p14="http://schemas.microsoft.com/office/powerpoint/2010/main" val="122053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His father said he “served God according to Act of Parliament”</a:t>
            </a:r>
          </a:p>
          <a:p>
            <a:r>
              <a:rPr lang="en-US" sz="1400" dirty="0"/>
              <a:t>	What this says about the mindset of the day – no separation between church and state. The state was the church and visa-versa.</a:t>
            </a:r>
          </a:p>
          <a:p>
            <a:endParaRPr lang="en-US" sz="1400" dirty="0"/>
          </a:p>
        </p:txBody>
      </p:sp>
      <p:sp>
        <p:nvSpPr>
          <p:cNvPr id="4" name="Slide Number Placeholder 3"/>
          <p:cNvSpPr>
            <a:spLocks noGrp="1"/>
          </p:cNvSpPr>
          <p:nvPr>
            <p:ph type="sldNum" sz="quarter" idx="5"/>
          </p:nvPr>
        </p:nvSpPr>
        <p:spPr/>
        <p:txBody>
          <a:bodyPr/>
          <a:lstStyle/>
          <a:p>
            <a:fld id="{1473EEA7-4CCE-3747-B4E1-3CC11A86667A}" type="slidenum">
              <a:rPr lang="en-US" smtClean="0"/>
              <a:t>8</a:t>
            </a:fld>
            <a:endParaRPr lang="en-US"/>
          </a:p>
        </p:txBody>
      </p:sp>
    </p:spTree>
    <p:extLst>
      <p:ext uri="{BB962C8B-B14F-4D97-AF65-F5344CB8AC3E}">
        <p14:creationId xmlns:p14="http://schemas.microsoft.com/office/powerpoint/2010/main" val="1441452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Huguenots</a:t>
            </a:r>
            <a:r>
              <a:rPr lang="en-US" sz="1200" b="0" i="0" u="none" strike="noStrike" kern="1200" dirty="0">
                <a:solidFill>
                  <a:schemeClr val="tx1"/>
                </a:solidFill>
                <a:effectLst/>
                <a:latin typeface="+mn-lt"/>
                <a:ea typeface="+mn-ea"/>
                <a:cs typeface="+mn-cs"/>
              </a:rPr>
              <a:t> were French Protestants who held to the Reformed, or Calvinist, tradition of Protestantism. The term has its origin in early-16th-century France. It was frequently used in reference to those of the Reformed Church of France from the time of the Protestant Reformation.</a:t>
            </a:r>
            <a:endParaRPr lang="en-US" dirty="0"/>
          </a:p>
        </p:txBody>
      </p:sp>
      <p:sp>
        <p:nvSpPr>
          <p:cNvPr id="4" name="Slide Number Placeholder 3"/>
          <p:cNvSpPr>
            <a:spLocks noGrp="1"/>
          </p:cNvSpPr>
          <p:nvPr>
            <p:ph type="sldNum" sz="quarter" idx="5"/>
          </p:nvPr>
        </p:nvSpPr>
        <p:spPr/>
        <p:txBody>
          <a:bodyPr/>
          <a:lstStyle/>
          <a:p>
            <a:fld id="{1473EEA7-4CCE-3747-B4E1-3CC11A86667A}" type="slidenum">
              <a:rPr lang="en-US" smtClean="0"/>
              <a:t>9</a:t>
            </a:fld>
            <a:endParaRPr lang="en-US"/>
          </a:p>
        </p:txBody>
      </p:sp>
    </p:spTree>
    <p:extLst>
      <p:ext uri="{BB962C8B-B14F-4D97-AF65-F5344CB8AC3E}">
        <p14:creationId xmlns:p14="http://schemas.microsoft.com/office/powerpoint/2010/main" val="3150743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4/20/21</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504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4/20/21</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36017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4/20/21</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4246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4/20/21</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48337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4/20/21</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66156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4/20/21</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99120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4/20/21</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71022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4/20/21</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65294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4/20/21</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0259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4/20/21</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09985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4/20/21</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22396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4/20/21</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313146389"/>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6022E8-CA29-A34F-9F53-62348072C74D}"/>
              </a:ext>
            </a:extLst>
          </p:cNvPr>
          <p:cNvSpPr>
            <a:spLocks noGrp="1"/>
          </p:cNvSpPr>
          <p:nvPr>
            <p:ph type="ctrTitle"/>
          </p:nvPr>
        </p:nvSpPr>
        <p:spPr>
          <a:xfrm>
            <a:off x="7153200" y="540000"/>
            <a:ext cx="4500561" cy="5426460"/>
          </a:xfrm>
        </p:spPr>
        <p:txBody>
          <a:bodyPr>
            <a:noAutofit/>
          </a:bodyPr>
          <a:lstStyle/>
          <a:p>
            <a:r>
              <a:rPr lang="en-US" sz="5400" dirty="0"/>
              <a:t>The Thinking of Thomas Campbell as Seen in the Declaration and Address</a:t>
            </a:r>
          </a:p>
        </p:txBody>
      </p:sp>
      <p:grpSp>
        <p:nvGrpSpPr>
          <p:cNvPr id="12" name="Group 11">
            <a:extLst>
              <a:ext uri="{FF2B5EF4-FFF2-40B4-BE49-F238E27FC236}">
                <a16:creationId xmlns:a16="http://schemas.microsoft.com/office/drawing/2014/main" id="{4B7AF231-444C-44D0-B791-BAFE395E3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1" y="3600"/>
            <a:ext cx="7266875" cy="6854400"/>
            <a:chOff x="4925125" y="3600"/>
            <a:chExt cx="7266875" cy="6854400"/>
          </a:xfrm>
        </p:grpSpPr>
        <p:sp>
          <p:nvSpPr>
            <p:cNvPr id="13" name="Oval 12">
              <a:extLst>
                <a:ext uri="{FF2B5EF4-FFF2-40B4-BE49-F238E27FC236}">
                  <a16:creationId xmlns:a16="http://schemas.microsoft.com/office/drawing/2014/main" id="{6152793A-5125-41FA-AEF6-96C5463D0A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3C1632F-098D-4A05-B248-04B7ABFE006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A85C0F5-DDEB-454E-A0E4-B6F0FB4CAB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ortrait of a person&#10;&#10;Description automatically generated">
            <a:extLst>
              <a:ext uri="{FF2B5EF4-FFF2-40B4-BE49-F238E27FC236}">
                <a16:creationId xmlns:a16="http://schemas.microsoft.com/office/drawing/2014/main" id="{384BC279-FAD6-7C42-9AC3-26232341D736}"/>
              </a:ext>
            </a:extLst>
          </p:cNvPr>
          <p:cNvPicPr>
            <a:picLocks noChangeAspect="1"/>
          </p:cNvPicPr>
          <p:nvPr/>
        </p:nvPicPr>
        <p:blipFill rotWithShape="1">
          <a:blip r:embed="rId3"/>
          <a:srcRect t="125" r="-1" b="33874"/>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217204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6" name="Rectangle 138">
            <a:extLst>
              <a:ext uri="{FF2B5EF4-FFF2-40B4-BE49-F238E27FC236}">
                <a16:creationId xmlns:a16="http://schemas.microsoft.com/office/drawing/2014/main" id="{E5B4067F-A4BC-4A53-9704-8BC2C3472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7" name="Group 140">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5128" name="Rectangle 141">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Oval 142">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0" name="Oval 143">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oup 144">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5131" name="Rectangle 149">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50">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5133" name="Rectangle 147">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Rectangle 148">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5" name="Rectangle 146">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6" name="Rectangle 152">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739678EC-2C03-814F-AF4E-B64B3C2BD0C8}"/>
              </a:ext>
            </a:extLst>
          </p:cNvPr>
          <p:cNvSpPr>
            <a:spLocks noGrp="1"/>
          </p:cNvSpPr>
          <p:nvPr>
            <p:ph type="title"/>
          </p:nvPr>
        </p:nvSpPr>
        <p:spPr>
          <a:xfrm>
            <a:off x="3600000" y="118963"/>
            <a:ext cx="7844424" cy="1690632"/>
          </a:xfrm>
        </p:spPr>
        <p:txBody>
          <a:bodyPr anchor="t">
            <a:normAutofit/>
          </a:bodyPr>
          <a:lstStyle/>
          <a:p>
            <a:r>
              <a:rPr lang="en-US" sz="4400" dirty="0"/>
              <a:t>Thinking That Brought Thomas Campbell To Write The D &amp; A</a:t>
            </a:r>
          </a:p>
        </p:txBody>
      </p:sp>
      <p:sp>
        <p:nvSpPr>
          <p:cNvPr id="5137" name="Oval 154">
            <a:extLst>
              <a:ext uri="{FF2B5EF4-FFF2-40B4-BE49-F238E27FC236}">
                <a16:creationId xmlns:a16="http://schemas.microsoft.com/office/drawing/2014/main" id="{B4AD6CDC-4F4E-4ABE-B35B-001F1BB45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191680" y="2505454"/>
            <a:ext cx="2880000" cy="2880000"/>
          </a:xfrm>
          <a:prstGeom prst="ellipse">
            <a:avLst/>
          </a:prstGeom>
          <a:solidFill>
            <a:schemeClr val="accent2">
              <a:alpha val="60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8" name="Oval 156">
            <a:extLst>
              <a:ext uri="{FF2B5EF4-FFF2-40B4-BE49-F238E27FC236}">
                <a16:creationId xmlns:a16="http://schemas.microsoft.com/office/drawing/2014/main" id="{BDA61A48-2DC5-4E03-B88C-533CBB081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173" y="21729"/>
            <a:ext cx="4774524" cy="4774524"/>
          </a:xfrm>
          <a:prstGeom prst="ellipse">
            <a:avLst/>
          </a:prstGeom>
          <a:solidFill>
            <a:schemeClr val="accent2">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9" name="Oval 158">
            <a:extLst>
              <a:ext uri="{FF2B5EF4-FFF2-40B4-BE49-F238E27FC236}">
                <a16:creationId xmlns:a16="http://schemas.microsoft.com/office/drawing/2014/main" id="{C4CC9D91-DD35-4127-A451-2FB00D77E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75090" y="975143"/>
            <a:ext cx="3600000" cy="360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0" name="Oval 160">
            <a:extLst>
              <a:ext uri="{FF2B5EF4-FFF2-40B4-BE49-F238E27FC236}">
                <a16:creationId xmlns:a16="http://schemas.microsoft.com/office/drawing/2014/main" id="{42AB3115-C5A8-418F-8E70-3BCD816E8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66730" y="4006320"/>
            <a:ext cx="2880000" cy="2880000"/>
          </a:xfrm>
          <a:prstGeom prst="ellipse">
            <a:avLst/>
          </a:prstGeom>
          <a:solidFill>
            <a:schemeClr val="accent3">
              <a:alpha val="40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4845A97D-C1F2-4AF4-909A-86ACF75A7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5018" y="3753244"/>
            <a:ext cx="2880000" cy="2880000"/>
          </a:xfrm>
          <a:prstGeom prst="ellipse">
            <a:avLst/>
          </a:prstGeom>
          <a:solidFill>
            <a:schemeClr val="accent2">
              <a:alpha val="40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E1AE5BB9-8FC7-0842-9C8C-3E0AD1CD38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3583"/>
          <a:stretch/>
        </p:blipFill>
        <p:spPr bwMode="auto">
          <a:xfrm>
            <a:off x="3340024" y="1846325"/>
            <a:ext cx="4319980" cy="431999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noFill/>
          <a:effectLst>
            <a:softEdge rad="635000"/>
          </a:effectLst>
          <a:extLst>
            <a:ext uri="{909E8E84-426E-40DD-AFC4-6F175D3DCCD1}">
              <a14:hiddenFill xmlns:a14="http://schemas.microsoft.com/office/drawing/2010/main">
                <a:solidFill>
                  <a:srgbClr val="FFFFFF"/>
                </a:solidFill>
              </a14:hiddenFill>
            </a:ext>
          </a:extLst>
        </p:spPr>
      </p:pic>
      <p:pic>
        <p:nvPicPr>
          <p:cNvPr id="13" name="Picture 12" descr="An old photo of a person&#10;&#10;Description automatically generated">
            <a:extLst>
              <a:ext uri="{FF2B5EF4-FFF2-40B4-BE49-F238E27FC236}">
                <a16:creationId xmlns:a16="http://schemas.microsoft.com/office/drawing/2014/main" id="{DCCDEACE-C0F9-824F-8E54-FBE3FEE597A9}"/>
              </a:ext>
            </a:extLst>
          </p:cNvPr>
          <p:cNvPicPr>
            <a:picLocks noChangeAspect="1"/>
          </p:cNvPicPr>
          <p:nvPr/>
        </p:nvPicPr>
        <p:blipFill rotWithShape="1">
          <a:blip r:embed="rId4"/>
          <a:srcRect l="25000" r="18750"/>
          <a:stretch/>
        </p:blipFill>
        <p:spPr>
          <a:xfrm>
            <a:off x="-100349" y="-108503"/>
            <a:ext cx="3600000" cy="360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508000"/>
          </a:effectLst>
        </p:spPr>
      </p:pic>
      <p:pic>
        <p:nvPicPr>
          <p:cNvPr id="5124" name="Picture 4">
            <a:extLst>
              <a:ext uri="{FF2B5EF4-FFF2-40B4-BE49-F238E27FC236}">
                <a16:creationId xmlns:a16="http://schemas.microsoft.com/office/drawing/2014/main" id="{A48EEA7E-9EEA-5B4B-869D-DD2D64B226A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74" t="6465" r="1076" b="35536"/>
          <a:stretch/>
        </p:blipFill>
        <p:spPr bwMode="auto">
          <a:xfrm>
            <a:off x="872909" y="3811416"/>
            <a:ext cx="2880000" cy="288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noFill/>
          <a:effectLst>
            <a:softEdge rad="381000"/>
          </a:effectLst>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EE0432E8-F013-402D-96E8-A9F575D980D5}"/>
              </a:ext>
            </a:extLst>
          </p:cNvPr>
          <p:cNvSpPr>
            <a:spLocks noGrp="1"/>
          </p:cNvSpPr>
          <p:nvPr>
            <p:ph idx="1"/>
          </p:nvPr>
        </p:nvSpPr>
        <p:spPr>
          <a:xfrm>
            <a:off x="6953575" y="1472546"/>
            <a:ext cx="5190107" cy="5160698"/>
          </a:xfrm>
        </p:spPr>
        <p:txBody>
          <a:bodyPr anchor="t">
            <a:normAutofit fontScale="92500" lnSpcReduction="10000"/>
          </a:bodyPr>
          <a:lstStyle/>
          <a:p>
            <a:pPr>
              <a:lnSpc>
                <a:spcPct val="115000"/>
              </a:lnSpc>
            </a:pPr>
            <a:r>
              <a:rPr lang="en-US" sz="2800" dirty="0"/>
              <a:t>British Isles, a hotbed of reform for over 350 years. </a:t>
            </a:r>
          </a:p>
          <a:p>
            <a:pPr lvl="1">
              <a:lnSpc>
                <a:spcPct val="115000"/>
              </a:lnSpc>
            </a:pPr>
            <a:r>
              <a:rPr lang="en-US" sz="2800" dirty="0"/>
              <a:t>1370s – John Wycliffe, England</a:t>
            </a:r>
          </a:p>
          <a:p>
            <a:pPr lvl="1">
              <a:lnSpc>
                <a:spcPct val="115000"/>
              </a:lnSpc>
            </a:pPr>
            <a:r>
              <a:rPr lang="en-US" sz="2800" dirty="0"/>
              <a:t>1550s-70s – John Knox – Scotland</a:t>
            </a:r>
          </a:p>
          <a:p>
            <a:pPr lvl="1">
              <a:lnSpc>
                <a:spcPct val="115000"/>
              </a:lnSpc>
            </a:pPr>
            <a:r>
              <a:rPr lang="en-US" sz="2800" dirty="0"/>
              <a:t>1720s – John </a:t>
            </a:r>
            <a:r>
              <a:rPr lang="en-US" sz="2800" dirty="0" err="1"/>
              <a:t>Glas</a:t>
            </a:r>
            <a:r>
              <a:rPr lang="en-US" sz="2800" dirty="0"/>
              <a:t> – Dundee, Scotland started a society of 100 people for the purpose of following the Scriptures alone</a:t>
            </a:r>
          </a:p>
        </p:txBody>
      </p:sp>
      <p:sp>
        <p:nvSpPr>
          <p:cNvPr id="6" name="TextBox 5">
            <a:extLst>
              <a:ext uri="{FF2B5EF4-FFF2-40B4-BE49-F238E27FC236}">
                <a16:creationId xmlns:a16="http://schemas.microsoft.com/office/drawing/2014/main" id="{4ECD574C-B7C2-B844-BFC9-1793E272CAC6}"/>
              </a:ext>
            </a:extLst>
          </p:cNvPr>
          <p:cNvSpPr txBox="1"/>
          <p:nvPr/>
        </p:nvSpPr>
        <p:spPr>
          <a:xfrm>
            <a:off x="4614237" y="5119646"/>
            <a:ext cx="1335622" cy="723275"/>
          </a:xfrm>
          <a:prstGeom prst="rect">
            <a:avLst/>
          </a:prstGeom>
          <a:noFill/>
        </p:spPr>
        <p:txBody>
          <a:bodyPr wrap="none" rtlCol="0">
            <a:spAutoFit/>
          </a:bodyPr>
          <a:lstStyle/>
          <a:p>
            <a:pPr>
              <a:spcAft>
                <a:spcPts val="600"/>
              </a:spcAft>
            </a:pPr>
            <a:r>
              <a:rPr lang="en-US" dirty="0"/>
              <a:t>John </a:t>
            </a:r>
            <a:r>
              <a:rPr lang="en-US" dirty="0" err="1"/>
              <a:t>Glas</a:t>
            </a:r>
            <a:endParaRPr lang="en-US" dirty="0"/>
          </a:p>
          <a:p>
            <a:pPr>
              <a:spcAft>
                <a:spcPts val="600"/>
              </a:spcAft>
            </a:pPr>
            <a:r>
              <a:rPr lang="en-US" dirty="0"/>
              <a:t>1695-1773</a:t>
            </a:r>
          </a:p>
        </p:txBody>
      </p:sp>
      <p:sp>
        <p:nvSpPr>
          <p:cNvPr id="35" name="TextBox 34">
            <a:extLst>
              <a:ext uri="{FF2B5EF4-FFF2-40B4-BE49-F238E27FC236}">
                <a16:creationId xmlns:a16="http://schemas.microsoft.com/office/drawing/2014/main" id="{161D3F23-DF4F-F249-911E-5ACE7E9C269B}"/>
              </a:ext>
            </a:extLst>
          </p:cNvPr>
          <p:cNvSpPr txBox="1"/>
          <p:nvPr/>
        </p:nvSpPr>
        <p:spPr>
          <a:xfrm>
            <a:off x="190616" y="5967724"/>
            <a:ext cx="1335622" cy="646331"/>
          </a:xfrm>
          <a:prstGeom prst="rect">
            <a:avLst/>
          </a:prstGeom>
          <a:noFill/>
        </p:spPr>
        <p:txBody>
          <a:bodyPr wrap="none" rtlCol="0">
            <a:spAutoFit/>
          </a:bodyPr>
          <a:lstStyle/>
          <a:p>
            <a:pPr algn="ctr">
              <a:spcAft>
                <a:spcPts val="600"/>
              </a:spcAft>
            </a:pPr>
            <a:r>
              <a:rPr lang="en-US" dirty="0"/>
              <a:t>John Knox</a:t>
            </a:r>
            <a:br>
              <a:rPr lang="en-US" dirty="0"/>
            </a:br>
            <a:r>
              <a:rPr lang="en-US" dirty="0"/>
              <a:t>1510-1572</a:t>
            </a:r>
          </a:p>
        </p:txBody>
      </p:sp>
      <p:sp>
        <p:nvSpPr>
          <p:cNvPr id="47" name="TextBox 46">
            <a:extLst>
              <a:ext uri="{FF2B5EF4-FFF2-40B4-BE49-F238E27FC236}">
                <a16:creationId xmlns:a16="http://schemas.microsoft.com/office/drawing/2014/main" id="{566A867E-77CB-CA47-ACD7-6C119B3836BB}"/>
              </a:ext>
            </a:extLst>
          </p:cNvPr>
          <p:cNvSpPr txBox="1"/>
          <p:nvPr/>
        </p:nvSpPr>
        <p:spPr>
          <a:xfrm>
            <a:off x="811392" y="2775143"/>
            <a:ext cx="1587614" cy="646331"/>
          </a:xfrm>
          <a:prstGeom prst="rect">
            <a:avLst/>
          </a:prstGeom>
          <a:noFill/>
        </p:spPr>
        <p:txBody>
          <a:bodyPr wrap="none" rtlCol="0">
            <a:spAutoFit/>
          </a:bodyPr>
          <a:lstStyle/>
          <a:p>
            <a:pPr algn="ctr">
              <a:spcAft>
                <a:spcPts val="600"/>
              </a:spcAft>
            </a:pPr>
            <a:r>
              <a:rPr lang="en-US" dirty="0"/>
              <a:t>John Wycliffe</a:t>
            </a:r>
            <a:br>
              <a:rPr lang="en-US"/>
            </a:br>
            <a:r>
              <a:rPr lang="en-US"/>
              <a:t>1328-1384</a:t>
            </a:r>
            <a:endParaRPr lang="en-US" dirty="0"/>
          </a:p>
        </p:txBody>
      </p:sp>
    </p:spTree>
    <p:extLst>
      <p:ext uri="{BB962C8B-B14F-4D97-AF65-F5344CB8AC3E}">
        <p14:creationId xmlns:p14="http://schemas.microsoft.com/office/powerpoint/2010/main" val="120286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138">
            <a:extLst>
              <a:ext uri="{FF2B5EF4-FFF2-40B4-BE49-F238E27FC236}">
                <a16:creationId xmlns:a16="http://schemas.microsoft.com/office/drawing/2014/main" id="{97F832D9-9E09-40D4-AD67-47851A25D0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6DBA2A-61FD-3F45-B85C-4D2E592BAB27}"/>
              </a:ext>
            </a:extLst>
          </p:cNvPr>
          <p:cNvSpPr>
            <a:spLocks noGrp="1"/>
          </p:cNvSpPr>
          <p:nvPr>
            <p:ph type="title"/>
          </p:nvPr>
        </p:nvSpPr>
        <p:spPr>
          <a:xfrm>
            <a:off x="540000" y="540000"/>
            <a:ext cx="4500561" cy="1953501"/>
          </a:xfrm>
        </p:spPr>
        <p:txBody>
          <a:bodyPr anchor="t">
            <a:normAutofit/>
          </a:bodyPr>
          <a:lstStyle/>
          <a:p>
            <a:r>
              <a:rPr lang="en-US" sz="4200" dirty="0"/>
              <a:t>The Battle Over The Grip Of Calvinism</a:t>
            </a:r>
          </a:p>
        </p:txBody>
      </p:sp>
      <p:grpSp>
        <p:nvGrpSpPr>
          <p:cNvPr id="9225" name="Group 140">
            <a:extLst>
              <a:ext uri="{FF2B5EF4-FFF2-40B4-BE49-F238E27FC236}">
                <a16:creationId xmlns:a16="http://schemas.microsoft.com/office/drawing/2014/main" id="{BEDDBD86-5316-4E68-B731-8091BE1B54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868" y="2620534"/>
            <a:ext cx="3600000" cy="3600000"/>
            <a:chOff x="728593" y="6056860"/>
            <a:chExt cx="3600000" cy="3600000"/>
          </a:xfrm>
        </p:grpSpPr>
        <p:sp>
          <p:nvSpPr>
            <p:cNvPr id="9226" name="Oval 141">
              <a:extLst>
                <a:ext uri="{FF2B5EF4-FFF2-40B4-BE49-F238E27FC236}">
                  <a16:creationId xmlns:a16="http://schemas.microsoft.com/office/drawing/2014/main" id="{0406584A-94D8-4CB7-860C-A2F859EFA0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28593" y="6056860"/>
              <a:ext cx="3600000" cy="3600000"/>
            </a:xfrm>
            <a:prstGeom prst="ellipse">
              <a:avLst/>
            </a:prstGeom>
            <a:solidFill>
              <a:schemeClr val="accent2">
                <a:alpha val="6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Oval 142">
              <a:extLst>
                <a:ext uri="{FF2B5EF4-FFF2-40B4-BE49-F238E27FC236}">
                  <a16:creationId xmlns:a16="http://schemas.microsoft.com/office/drawing/2014/main" id="{DF7D795B-172B-437E-811B-116DF83409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905927" y="6411529"/>
              <a:ext cx="3245331" cy="3245331"/>
            </a:xfrm>
            <a:prstGeom prst="ellipse">
              <a:avLst/>
            </a:prstGeom>
            <a:solidFill>
              <a:schemeClr val="accent3">
                <a:alpha val="6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28" name="Group 144">
            <a:extLst>
              <a:ext uri="{FF2B5EF4-FFF2-40B4-BE49-F238E27FC236}">
                <a16:creationId xmlns:a16="http://schemas.microsoft.com/office/drawing/2014/main" id="{D08C53DB-32D9-45C5-A523-DE919E2551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11077" y="2800774"/>
            <a:ext cx="3600000" cy="3600000"/>
            <a:chOff x="4397608" y="0"/>
            <a:chExt cx="3600000" cy="3600000"/>
          </a:xfrm>
        </p:grpSpPr>
        <p:sp>
          <p:nvSpPr>
            <p:cNvPr id="9229" name="Oval 145">
              <a:extLst>
                <a:ext uri="{FF2B5EF4-FFF2-40B4-BE49-F238E27FC236}">
                  <a16:creationId xmlns:a16="http://schemas.microsoft.com/office/drawing/2014/main" id="{A2179722-1988-452B-A3C2-DCB126E8E6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397608" y="0"/>
              <a:ext cx="3600000" cy="3600000"/>
            </a:xfrm>
            <a:prstGeom prst="ellipse">
              <a:avLst/>
            </a:prstGeom>
            <a:solidFill>
              <a:schemeClr val="accent2">
                <a:alpha val="6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0" name="Oval 146">
              <a:extLst>
                <a:ext uri="{FF2B5EF4-FFF2-40B4-BE49-F238E27FC236}">
                  <a16:creationId xmlns:a16="http://schemas.microsoft.com/office/drawing/2014/main" id="{8727A851-315E-4382-90B7-1CFA6CEEA91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752277" y="0"/>
              <a:ext cx="3245331" cy="3245331"/>
            </a:xfrm>
            <a:prstGeom prst="ellipse">
              <a:avLst/>
            </a:prstGeom>
            <a:solidFill>
              <a:schemeClr val="accent3">
                <a:alpha val="6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31" name="Group 148">
            <a:extLst>
              <a:ext uri="{FF2B5EF4-FFF2-40B4-BE49-F238E27FC236}">
                <a16:creationId xmlns:a16="http://schemas.microsoft.com/office/drawing/2014/main" id="{E861C8B8-369B-4CC6-AC9A-1D1B383E42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93508" y="2135648"/>
            <a:ext cx="3600000" cy="3600000"/>
            <a:chOff x="728593" y="6056860"/>
            <a:chExt cx="3600000" cy="3600000"/>
          </a:xfrm>
        </p:grpSpPr>
        <p:sp>
          <p:nvSpPr>
            <p:cNvPr id="9232" name="Oval 149">
              <a:extLst>
                <a:ext uri="{FF2B5EF4-FFF2-40B4-BE49-F238E27FC236}">
                  <a16:creationId xmlns:a16="http://schemas.microsoft.com/office/drawing/2014/main" id="{59D693CF-A170-4F58-9B35-EA6417C31CF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28593" y="6056860"/>
              <a:ext cx="3600000" cy="3600000"/>
            </a:xfrm>
            <a:prstGeom prst="ellipse">
              <a:avLst/>
            </a:prstGeom>
            <a:solidFill>
              <a:schemeClr val="accent2">
                <a:alpha val="6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3" name="Oval 150">
              <a:extLst>
                <a:ext uri="{FF2B5EF4-FFF2-40B4-BE49-F238E27FC236}">
                  <a16:creationId xmlns:a16="http://schemas.microsoft.com/office/drawing/2014/main" id="{CBAA9818-28CF-4400-87B1-F17995844F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905927" y="6411529"/>
              <a:ext cx="3245331" cy="3245331"/>
            </a:xfrm>
            <a:prstGeom prst="ellipse">
              <a:avLst/>
            </a:prstGeom>
            <a:solidFill>
              <a:schemeClr val="accent3">
                <a:alpha val="6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D3FC84E5-F909-B743-9260-EDC7118CF37B}"/>
              </a:ext>
            </a:extLst>
          </p:cNvPr>
          <p:cNvSpPr>
            <a:spLocks noGrp="1"/>
          </p:cNvSpPr>
          <p:nvPr>
            <p:ph idx="1"/>
          </p:nvPr>
        </p:nvSpPr>
        <p:spPr>
          <a:xfrm>
            <a:off x="5232400" y="540000"/>
            <a:ext cx="6408738" cy="1791847"/>
          </a:xfrm>
        </p:spPr>
        <p:txBody>
          <a:bodyPr anchor="t">
            <a:normAutofit/>
          </a:bodyPr>
          <a:lstStyle/>
          <a:p>
            <a:pPr>
              <a:lnSpc>
                <a:spcPct val="115000"/>
              </a:lnSpc>
            </a:pPr>
            <a:r>
              <a:rPr lang="en-US" sz="1600" dirty="0"/>
              <a:t>1757 – “Letters on Theron and </a:t>
            </a:r>
            <a:r>
              <a:rPr lang="en-US" sz="1600" dirty="0" err="1"/>
              <a:t>Aspasio</a:t>
            </a:r>
            <a:r>
              <a:rPr lang="en-US" sz="1600" dirty="0"/>
              <a:t>” by Robert </a:t>
            </a:r>
            <a:r>
              <a:rPr lang="en-US" sz="1600" dirty="0" err="1"/>
              <a:t>Sandeman</a:t>
            </a:r>
            <a:endParaRPr lang="en-US" sz="1600" dirty="0"/>
          </a:p>
          <a:p>
            <a:pPr>
              <a:lnSpc>
                <a:spcPct val="115000"/>
              </a:lnSpc>
            </a:pPr>
            <a:r>
              <a:rPr lang="en-US" sz="1600" dirty="0"/>
              <a:t>By 1800 – British Isles becomes embroiled in controversy between Evangelicals and State Churches</a:t>
            </a:r>
            <a:endParaRPr lang="en-US" sz="1400" dirty="0"/>
          </a:p>
          <a:p>
            <a:pPr>
              <a:lnSpc>
                <a:spcPct val="115000"/>
              </a:lnSpc>
            </a:pPr>
            <a:endParaRPr lang="en-US" sz="1400" dirty="0"/>
          </a:p>
        </p:txBody>
      </p:sp>
      <p:pic>
        <p:nvPicPr>
          <p:cNvPr id="9218" name="Picture 2">
            <a:extLst>
              <a:ext uri="{FF2B5EF4-FFF2-40B4-BE49-F238E27FC236}">
                <a16:creationId xmlns:a16="http://schemas.microsoft.com/office/drawing/2014/main" id="{705F6F96-3F46-E04F-9AF6-091246DA79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4750"/>
          <a:stretch/>
        </p:blipFill>
        <p:spPr bwMode="auto">
          <a:xfrm>
            <a:off x="655200" y="2530304"/>
            <a:ext cx="3600992" cy="3600992"/>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noFill/>
          <a:effectLst>
            <a:softEdge rad="444500"/>
          </a:effectLst>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D9CBDACC-4AC0-9E47-8938-FCFBE51617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20318"/>
          <a:stretch/>
        </p:blipFill>
        <p:spPr bwMode="auto">
          <a:xfrm>
            <a:off x="4295504" y="2530304"/>
            <a:ext cx="3600992" cy="3600992"/>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noFill/>
          <a:effectLst>
            <a:softEdge rad="444500"/>
          </a:effectLst>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3F790BFB-8B5C-D243-8110-CC17E78623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64" r="3" b="20188"/>
          <a:stretch/>
        </p:blipFill>
        <p:spPr bwMode="auto">
          <a:xfrm>
            <a:off x="7938000" y="2530304"/>
            <a:ext cx="3600992" cy="3600992"/>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noFill/>
          <a:effectLst>
            <a:softEdge rad="444500"/>
          </a:effectLst>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BDC9E8D5-28CA-064A-8847-865C5901F53A}"/>
              </a:ext>
            </a:extLst>
          </p:cNvPr>
          <p:cNvSpPr txBox="1"/>
          <p:nvPr/>
        </p:nvSpPr>
        <p:spPr>
          <a:xfrm>
            <a:off x="1240310" y="6046105"/>
            <a:ext cx="1799147" cy="646331"/>
          </a:xfrm>
          <a:prstGeom prst="rect">
            <a:avLst/>
          </a:prstGeom>
          <a:noFill/>
        </p:spPr>
        <p:txBody>
          <a:bodyPr wrap="none" rtlCol="0">
            <a:spAutoFit/>
          </a:bodyPr>
          <a:lstStyle/>
          <a:p>
            <a:pPr algn="ctr">
              <a:spcAft>
                <a:spcPts val="600"/>
              </a:spcAft>
            </a:pPr>
            <a:r>
              <a:rPr lang="en-US" dirty="0"/>
              <a:t>James Haldane</a:t>
            </a:r>
            <a:br>
              <a:rPr lang="en-US" dirty="0"/>
            </a:br>
            <a:r>
              <a:rPr lang="en-US" dirty="0"/>
              <a:t>1768-1851</a:t>
            </a:r>
          </a:p>
        </p:txBody>
      </p:sp>
      <p:sp>
        <p:nvSpPr>
          <p:cNvPr id="38" name="TextBox 37">
            <a:extLst>
              <a:ext uri="{FF2B5EF4-FFF2-40B4-BE49-F238E27FC236}">
                <a16:creationId xmlns:a16="http://schemas.microsoft.com/office/drawing/2014/main" id="{6E3FE6DE-CF08-0640-8C96-7DAC57E1E7B5}"/>
              </a:ext>
            </a:extLst>
          </p:cNvPr>
          <p:cNvSpPr txBox="1"/>
          <p:nvPr/>
        </p:nvSpPr>
        <p:spPr>
          <a:xfrm>
            <a:off x="5124168" y="6046105"/>
            <a:ext cx="1692515" cy="646331"/>
          </a:xfrm>
          <a:prstGeom prst="rect">
            <a:avLst/>
          </a:prstGeom>
          <a:noFill/>
        </p:spPr>
        <p:txBody>
          <a:bodyPr wrap="none" rtlCol="0">
            <a:spAutoFit/>
          </a:bodyPr>
          <a:lstStyle/>
          <a:p>
            <a:pPr algn="ctr">
              <a:spcAft>
                <a:spcPts val="600"/>
              </a:spcAft>
            </a:pPr>
            <a:r>
              <a:rPr lang="en-US" dirty="0" err="1"/>
              <a:t>Greville</a:t>
            </a:r>
            <a:r>
              <a:rPr lang="en-US" dirty="0"/>
              <a:t> Ewing</a:t>
            </a:r>
            <a:br>
              <a:rPr lang="en-US" dirty="0"/>
            </a:br>
            <a:r>
              <a:rPr lang="en-US" dirty="0"/>
              <a:t>1767-1841</a:t>
            </a:r>
          </a:p>
        </p:txBody>
      </p:sp>
      <p:sp>
        <p:nvSpPr>
          <p:cNvPr id="39" name="TextBox 38">
            <a:extLst>
              <a:ext uri="{FF2B5EF4-FFF2-40B4-BE49-F238E27FC236}">
                <a16:creationId xmlns:a16="http://schemas.microsoft.com/office/drawing/2014/main" id="{A4E51E0F-5720-5043-8FB3-C9AA885CC033}"/>
              </a:ext>
            </a:extLst>
          </p:cNvPr>
          <p:cNvSpPr txBox="1"/>
          <p:nvPr/>
        </p:nvSpPr>
        <p:spPr>
          <a:xfrm>
            <a:off x="8570764" y="6046105"/>
            <a:ext cx="2080185" cy="646331"/>
          </a:xfrm>
          <a:prstGeom prst="rect">
            <a:avLst/>
          </a:prstGeom>
          <a:noFill/>
        </p:spPr>
        <p:txBody>
          <a:bodyPr wrap="none" rtlCol="0">
            <a:spAutoFit/>
          </a:bodyPr>
          <a:lstStyle/>
          <a:p>
            <a:pPr algn="ctr">
              <a:spcAft>
                <a:spcPts val="600"/>
              </a:spcAft>
            </a:pPr>
            <a:r>
              <a:rPr lang="en-US" dirty="0"/>
              <a:t>Robert </a:t>
            </a:r>
            <a:r>
              <a:rPr lang="en-US" dirty="0" err="1"/>
              <a:t>Sandeman</a:t>
            </a:r>
            <a:br>
              <a:rPr lang="en-US" dirty="0"/>
            </a:br>
            <a:r>
              <a:rPr lang="en-US" dirty="0"/>
              <a:t>1718-1771</a:t>
            </a:r>
          </a:p>
        </p:txBody>
      </p:sp>
    </p:spTree>
    <p:extLst>
      <p:ext uri="{BB962C8B-B14F-4D97-AF65-F5344CB8AC3E}">
        <p14:creationId xmlns:p14="http://schemas.microsoft.com/office/powerpoint/2010/main" val="1696846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37F6730-8F76-4239-8CBA-B914B02A7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DE11E5CC-3C1F-4093-97B6-6433FBF9A9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74" name="Rectangle 73">
              <a:extLst>
                <a:ext uri="{FF2B5EF4-FFF2-40B4-BE49-F238E27FC236}">
                  <a16:creationId xmlns:a16="http://schemas.microsoft.com/office/drawing/2014/main" id="{28D720AE-B07F-482D-B526-4A9C632DA7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076F0BCA-E2AA-4AED-9091-1E820FF25B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571D2B33-982E-4EC0-9252-B8A7383C96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9250D86D-299E-4837-B82C-B97DACC975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82" name="Rectangle 81">
                <a:extLst>
                  <a:ext uri="{FF2B5EF4-FFF2-40B4-BE49-F238E27FC236}">
                    <a16:creationId xmlns:a16="http://schemas.microsoft.com/office/drawing/2014/main" id="{F74EFAF9-4DE5-4C1F-BF17-0A5930FFF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A857D782-AB09-4CB1-A94A-54F935E70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94E95A3B-E29B-40AA-B9DD-FF0BA512FD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80" name="Rectangle 79">
                <a:extLst>
                  <a:ext uri="{FF2B5EF4-FFF2-40B4-BE49-F238E27FC236}">
                    <a16:creationId xmlns:a16="http://schemas.microsoft.com/office/drawing/2014/main" id="{1A71F79C-8170-4729-A592-753969B84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AE5C556-02CA-4512-9F5F-7088484CF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B75FD132-C2ED-4807-B2DA-D428F9C449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a:extLst>
              <a:ext uri="{FF2B5EF4-FFF2-40B4-BE49-F238E27FC236}">
                <a16:creationId xmlns:a16="http://schemas.microsoft.com/office/drawing/2014/main" id="{71967F12-B0C4-4D31-8D63-89945DCD2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545C31F-434B-DA40-B15F-5310B0E34FBB}"/>
              </a:ext>
            </a:extLst>
          </p:cNvPr>
          <p:cNvSpPr>
            <a:spLocks noGrp="1"/>
          </p:cNvSpPr>
          <p:nvPr>
            <p:ph type="title"/>
          </p:nvPr>
        </p:nvSpPr>
        <p:spPr>
          <a:xfrm>
            <a:off x="252855" y="5500914"/>
            <a:ext cx="8072907" cy="1236026"/>
          </a:xfrm>
        </p:spPr>
        <p:txBody>
          <a:bodyPr anchor="b">
            <a:normAutofit fontScale="90000"/>
          </a:bodyPr>
          <a:lstStyle/>
          <a:p>
            <a:r>
              <a:rPr lang="en-US" sz="4200" dirty="0"/>
              <a:t>The Church of Scotland (Presbyterian) In Thomas Campbell’s Day = Divided</a:t>
            </a:r>
          </a:p>
        </p:txBody>
      </p:sp>
      <p:sp>
        <p:nvSpPr>
          <p:cNvPr id="3" name="Content Placeholder 2">
            <a:extLst>
              <a:ext uri="{FF2B5EF4-FFF2-40B4-BE49-F238E27FC236}">
                <a16:creationId xmlns:a16="http://schemas.microsoft.com/office/drawing/2014/main" id="{AE108B47-1D13-BD4B-A3F3-91661D0D26DB}"/>
              </a:ext>
            </a:extLst>
          </p:cNvPr>
          <p:cNvSpPr>
            <a:spLocks noGrp="1"/>
          </p:cNvSpPr>
          <p:nvPr>
            <p:ph idx="1"/>
          </p:nvPr>
        </p:nvSpPr>
        <p:spPr>
          <a:xfrm>
            <a:off x="252855" y="271887"/>
            <a:ext cx="5693438" cy="5491713"/>
          </a:xfrm>
        </p:spPr>
        <p:txBody>
          <a:bodyPr anchor="t">
            <a:normAutofit fontScale="92500"/>
          </a:bodyPr>
          <a:lstStyle/>
          <a:p>
            <a:pPr marL="287338" lvl="1" indent="-273050">
              <a:lnSpc>
                <a:spcPct val="115000"/>
              </a:lnSpc>
            </a:pPr>
            <a:r>
              <a:rPr lang="en-US" sz="2400" dirty="0"/>
              <a:t>Old Light vs. New Light = controversy concerning discerning the laws of the Westminster Confession of Faith &amp; that people should be amenable to “new light” from Scripture.</a:t>
            </a:r>
          </a:p>
          <a:p>
            <a:pPr marL="287338" lvl="1" indent="-273050">
              <a:lnSpc>
                <a:spcPct val="115000"/>
              </a:lnSpc>
            </a:pPr>
            <a:r>
              <a:rPr lang="en-US" sz="2400" dirty="0"/>
              <a:t>Seceder vs Anti-Seceder – Seceders could pick their own ministers – Anti-Seceder had high church appointments.</a:t>
            </a:r>
          </a:p>
          <a:p>
            <a:pPr marL="287338" lvl="1" indent="-273050">
              <a:lnSpc>
                <a:spcPct val="115000"/>
              </a:lnSpc>
            </a:pPr>
            <a:r>
              <a:rPr lang="en-US" sz="2400" dirty="0"/>
              <a:t>Burgher vs. Anti-Burgher – In 1747 Presbyterians separated over Burgher control - “Burgess” of a city – like a mayor of sorts – essentially the </a:t>
            </a:r>
            <a:r>
              <a:rPr lang="en-US" sz="2400" dirty="0" err="1"/>
              <a:t>Sherrif</a:t>
            </a:r>
            <a:endParaRPr lang="en-US" sz="2400" dirty="0"/>
          </a:p>
        </p:txBody>
      </p:sp>
      <p:grpSp>
        <p:nvGrpSpPr>
          <p:cNvPr id="87" name="Group 86">
            <a:extLst>
              <a:ext uri="{FF2B5EF4-FFF2-40B4-BE49-F238E27FC236}">
                <a16:creationId xmlns:a16="http://schemas.microsoft.com/office/drawing/2014/main" id="{283B8B97-2EEE-4843-8C7F-758D84C59F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37600" y="3600"/>
            <a:ext cx="6854400" cy="6854400"/>
            <a:chOff x="0" y="3600"/>
            <a:chExt cx="6854400" cy="6854400"/>
          </a:xfrm>
        </p:grpSpPr>
        <p:sp>
          <p:nvSpPr>
            <p:cNvPr id="88" name="Oval 87">
              <a:extLst>
                <a:ext uri="{FF2B5EF4-FFF2-40B4-BE49-F238E27FC236}">
                  <a16:creationId xmlns:a16="http://schemas.microsoft.com/office/drawing/2014/main" id="{06C52333-1FA7-4EAF-8286-14B008B1B3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9EC4961-FC08-40D1-8428-FF961619CB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7240EBB-89C3-4662-887C-56272E083B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42" name="Picture 2">
            <a:extLst>
              <a:ext uri="{FF2B5EF4-FFF2-40B4-BE49-F238E27FC236}">
                <a16:creationId xmlns:a16="http://schemas.microsoft.com/office/drawing/2014/main" id="{A191BACE-60AA-1245-9943-4103630CBB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77" t="52" r="15572" b="-54"/>
          <a:stretch/>
        </p:blipFill>
        <p:spPr bwMode="auto">
          <a:xfrm>
            <a:off x="5477799" y="-545400"/>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noFill/>
          <a:effectLst>
            <a:softEdge rad="10160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F1B658-6BC9-DF4B-A486-FD2E8157AB05}"/>
              </a:ext>
            </a:extLst>
          </p:cNvPr>
          <p:cNvSpPr txBox="1"/>
          <p:nvPr/>
        </p:nvSpPr>
        <p:spPr>
          <a:xfrm>
            <a:off x="9418466" y="5385670"/>
            <a:ext cx="2202591" cy="923330"/>
          </a:xfrm>
          <a:prstGeom prst="rect">
            <a:avLst/>
          </a:prstGeom>
          <a:noFill/>
        </p:spPr>
        <p:txBody>
          <a:bodyPr wrap="none" rtlCol="0">
            <a:spAutoFit/>
          </a:bodyPr>
          <a:lstStyle/>
          <a:p>
            <a:pPr algn="ctr"/>
            <a:r>
              <a:rPr lang="en-US" dirty="0"/>
              <a:t>Glasgow Cathedral</a:t>
            </a:r>
          </a:p>
          <a:p>
            <a:pPr algn="ctr"/>
            <a:r>
              <a:rPr lang="en-US" dirty="0"/>
              <a:t>Church of Scotland</a:t>
            </a:r>
          </a:p>
          <a:p>
            <a:pPr algn="ctr"/>
            <a:r>
              <a:rPr lang="en-US" dirty="0"/>
              <a:t>“Presbyterian”</a:t>
            </a:r>
          </a:p>
        </p:txBody>
      </p:sp>
    </p:spTree>
    <p:extLst>
      <p:ext uri="{BB962C8B-B14F-4D97-AF65-F5344CB8AC3E}">
        <p14:creationId xmlns:p14="http://schemas.microsoft.com/office/powerpoint/2010/main" val="86375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37F6730-8F76-4239-8CBA-B914B02A7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DE11E5CC-3C1F-4093-97B6-6433FBF9A9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74" name="Rectangle 73">
              <a:extLst>
                <a:ext uri="{FF2B5EF4-FFF2-40B4-BE49-F238E27FC236}">
                  <a16:creationId xmlns:a16="http://schemas.microsoft.com/office/drawing/2014/main" id="{28D720AE-B07F-482D-B526-4A9C632DA7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076F0BCA-E2AA-4AED-9091-1E820FF25B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571D2B33-982E-4EC0-9252-B8A7383C96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9250D86D-299E-4837-B82C-B97DACC975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82" name="Rectangle 81">
                <a:extLst>
                  <a:ext uri="{FF2B5EF4-FFF2-40B4-BE49-F238E27FC236}">
                    <a16:creationId xmlns:a16="http://schemas.microsoft.com/office/drawing/2014/main" id="{F74EFAF9-4DE5-4C1F-BF17-0A5930FFF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A857D782-AB09-4CB1-A94A-54F935E70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94E95A3B-E29B-40AA-B9DD-FF0BA512FD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80" name="Rectangle 79">
                <a:extLst>
                  <a:ext uri="{FF2B5EF4-FFF2-40B4-BE49-F238E27FC236}">
                    <a16:creationId xmlns:a16="http://schemas.microsoft.com/office/drawing/2014/main" id="{1A71F79C-8170-4729-A592-753969B84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AE5C556-02CA-4512-9F5F-7088484CF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B75FD132-C2ED-4807-B2DA-D428F9C449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a:extLst>
              <a:ext uri="{FF2B5EF4-FFF2-40B4-BE49-F238E27FC236}">
                <a16:creationId xmlns:a16="http://schemas.microsoft.com/office/drawing/2014/main" id="{71967F12-B0C4-4D31-8D63-89945DCD2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545C31F-434B-DA40-B15F-5310B0E34FBB}"/>
              </a:ext>
            </a:extLst>
          </p:cNvPr>
          <p:cNvSpPr>
            <a:spLocks noGrp="1"/>
          </p:cNvSpPr>
          <p:nvPr>
            <p:ph type="title"/>
          </p:nvPr>
        </p:nvSpPr>
        <p:spPr>
          <a:xfrm>
            <a:off x="252855" y="5500914"/>
            <a:ext cx="8072907" cy="1236026"/>
          </a:xfrm>
        </p:spPr>
        <p:txBody>
          <a:bodyPr anchor="b">
            <a:normAutofit fontScale="90000"/>
          </a:bodyPr>
          <a:lstStyle/>
          <a:p>
            <a:r>
              <a:rPr lang="en-US" sz="4200" dirty="0"/>
              <a:t>The Church of Scotland (Presbyterian) In Thomas Campbell’s Day = </a:t>
            </a:r>
            <a:r>
              <a:rPr lang="en-US" sz="4200" u="sng" dirty="0"/>
              <a:t>Divided</a:t>
            </a:r>
          </a:p>
        </p:txBody>
      </p:sp>
      <p:sp>
        <p:nvSpPr>
          <p:cNvPr id="3" name="Content Placeholder 2">
            <a:extLst>
              <a:ext uri="{FF2B5EF4-FFF2-40B4-BE49-F238E27FC236}">
                <a16:creationId xmlns:a16="http://schemas.microsoft.com/office/drawing/2014/main" id="{AE108B47-1D13-BD4B-A3F3-91661D0D26DB}"/>
              </a:ext>
            </a:extLst>
          </p:cNvPr>
          <p:cNvSpPr>
            <a:spLocks noGrp="1"/>
          </p:cNvSpPr>
          <p:nvPr>
            <p:ph idx="1"/>
          </p:nvPr>
        </p:nvSpPr>
        <p:spPr>
          <a:xfrm>
            <a:off x="252855" y="271887"/>
            <a:ext cx="5693438" cy="5491713"/>
          </a:xfrm>
        </p:spPr>
        <p:txBody>
          <a:bodyPr anchor="t">
            <a:normAutofit/>
          </a:bodyPr>
          <a:lstStyle/>
          <a:p>
            <a:pPr marL="287338" lvl="1" indent="-273050">
              <a:lnSpc>
                <a:spcPct val="115000"/>
              </a:lnSpc>
            </a:pPr>
            <a:r>
              <a:rPr lang="en-US" sz="2800" dirty="0"/>
              <a:t>Seceder Burgher Presbyterian</a:t>
            </a:r>
          </a:p>
          <a:p>
            <a:pPr marL="287338" lvl="1" indent="-273050">
              <a:lnSpc>
                <a:spcPct val="115000"/>
              </a:lnSpc>
            </a:pPr>
            <a:r>
              <a:rPr lang="en-US" sz="2800" dirty="0"/>
              <a:t>Seceder Anti-Burgher Presbyterian.</a:t>
            </a:r>
          </a:p>
          <a:p>
            <a:pPr marL="287338" lvl="1" indent="-273050">
              <a:lnSpc>
                <a:spcPct val="115000"/>
              </a:lnSpc>
            </a:pPr>
            <a:r>
              <a:rPr lang="en-US" sz="2800" dirty="0"/>
              <a:t>Anti-Seceder Burgher Presbyterian</a:t>
            </a:r>
          </a:p>
          <a:p>
            <a:pPr marL="287338" lvl="1" indent="-273050">
              <a:lnSpc>
                <a:spcPct val="115000"/>
              </a:lnSpc>
            </a:pPr>
            <a:r>
              <a:rPr lang="en-US" sz="2800" dirty="0"/>
              <a:t>Anti-Seceder Anti-Burgher Presbyterian.</a:t>
            </a:r>
          </a:p>
          <a:p>
            <a:pPr marL="287338" lvl="1" indent="-273050">
              <a:lnSpc>
                <a:spcPct val="115000"/>
              </a:lnSpc>
            </a:pPr>
            <a:r>
              <a:rPr lang="en-US" sz="2800" dirty="0"/>
              <a:t>Add Old-Lights &amp; New-Lights to the equation and “a real mess.”</a:t>
            </a:r>
          </a:p>
        </p:txBody>
      </p:sp>
      <p:grpSp>
        <p:nvGrpSpPr>
          <p:cNvPr id="87" name="Group 86">
            <a:extLst>
              <a:ext uri="{FF2B5EF4-FFF2-40B4-BE49-F238E27FC236}">
                <a16:creationId xmlns:a16="http://schemas.microsoft.com/office/drawing/2014/main" id="{283B8B97-2EEE-4843-8C7F-758D84C59F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37600" y="3600"/>
            <a:ext cx="6854400" cy="6854400"/>
            <a:chOff x="0" y="3600"/>
            <a:chExt cx="6854400" cy="6854400"/>
          </a:xfrm>
        </p:grpSpPr>
        <p:sp>
          <p:nvSpPr>
            <p:cNvPr id="88" name="Oval 87">
              <a:extLst>
                <a:ext uri="{FF2B5EF4-FFF2-40B4-BE49-F238E27FC236}">
                  <a16:creationId xmlns:a16="http://schemas.microsoft.com/office/drawing/2014/main" id="{06C52333-1FA7-4EAF-8286-14B008B1B3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9EC4961-FC08-40D1-8428-FF961619CB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7240EBB-89C3-4662-887C-56272E083B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42" name="Picture 2">
            <a:extLst>
              <a:ext uri="{FF2B5EF4-FFF2-40B4-BE49-F238E27FC236}">
                <a16:creationId xmlns:a16="http://schemas.microsoft.com/office/drawing/2014/main" id="{A191BACE-60AA-1245-9943-4103630CBB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77" t="52" r="15572" b="-54"/>
          <a:stretch/>
        </p:blipFill>
        <p:spPr bwMode="auto">
          <a:xfrm>
            <a:off x="5477799" y="-545400"/>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noFill/>
          <a:effectLst>
            <a:softEdge rad="1016000"/>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CEA1E94F-EED3-6B49-99AC-25084CDF42D5}"/>
              </a:ext>
            </a:extLst>
          </p:cNvPr>
          <p:cNvSpPr txBox="1"/>
          <p:nvPr/>
        </p:nvSpPr>
        <p:spPr>
          <a:xfrm>
            <a:off x="9418466" y="5385670"/>
            <a:ext cx="2202591" cy="923330"/>
          </a:xfrm>
          <a:prstGeom prst="rect">
            <a:avLst/>
          </a:prstGeom>
          <a:noFill/>
        </p:spPr>
        <p:txBody>
          <a:bodyPr wrap="none" rtlCol="0">
            <a:spAutoFit/>
          </a:bodyPr>
          <a:lstStyle/>
          <a:p>
            <a:pPr algn="ctr"/>
            <a:r>
              <a:rPr lang="en-US" dirty="0"/>
              <a:t>Glasgow Cathedral</a:t>
            </a:r>
          </a:p>
          <a:p>
            <a:pPr algn="ctr"/>
            <a:r>
              <a:rPr lang="en-US" dirty="0"/>
              <a:t>Church of Scotland</a:t>
            </a:r>
          </a:p>
          <a:p>
            <a:pPr algn="ctr"/>
            <a:r>
              <a:rPr lang="en-US" dirty="0"/>
              <a:t>“Presbyterian”</a:t>
            </a:r>
          </a:p>
        </p:txBody>
      </p:sp>
    </p:spTree>
    <p:extLst>
      <p:ext uri="{BB962C8B-B14F-4D97-AF65-F5344CB8AC3E}">
        <p14:creationId xmlns:p14="http://schemas.microsoft.com/office/powerpoint/2010/main" val="58016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74" name="Rectangle 73">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82" name="Rectangle 81">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80" name="Rectangle 79">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545C31F-434B-DA40-B15F-5310B0E34FBB}"/>
              </a:ext>
            </a:extLst>
          </p:cNvPr>
          <p:cNvSpPr>
            <a:spLocks noGrp="1"/>
          </p:cNvSpPr>
          <p:nvPr>
            <p:ph type="title"/>
          </p:nvPr>
        </p:nvSpPr>
        <p:spPr>
          <a:xfrm>
            <a:off x="6751136" y="283437"/>
            <a:ext cx="5411836" cy="2295878"/>
          </a:xfrm>
        </p:spPr>
        <p:txBody>
          <a:bodyPr anchor="b">
            <a:noAutofit/>
          </a:bodyPr>
          <a:lstStyle/>
          <a:p>
            <a:r>
              <a:rPr lang="en-US" sz="3800" dirty="0"/>
              <a:t>1798-1807 - Thomas Campbell is Pastor of </a:t>
            </a:r>
            <a:r>
              <a:rPr lang="en-US" sz="3800" dirty="0" err="1"/>
              <a:t>Ahorey</a:t>
            </a:r>
            <a:r>
              <a:rPr lang="en-US" sz="3800" dirty="0"/>
              <a:t> Presbyterian Church, Rich Hill, Ireland</a:t>
            </a:r>
          </a:p>
        </p:txBody>
      </p:sp>
      <p:pic>
        <p:nvPicPr>
          <p:cNvPr id="12290" name="Picture 2">
            <a:extLst>
              <a:ext uri="{FF2B5EF4-FFF2-40B4-BE49-F238E27FC236}">
                <a16:creationId xmlns:a16="http://schemas.microsoft.com/office/drawing/2014/main" id="{805850F3-BBB3-C24F-B9E2-404323AD5E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89" r="-2" b="23366"/>
          <a:stretch/>
        </p:blipFill>
        <p:spPr bwMode="auto">
          <a:xfrm>
            <a:off x="20" y="10"/>
            <a:ext cx="6444556"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50F2A244-8D0A-1D48-B365-193F8AA3A5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859" b="23154"/>
          <a:stretch/>
        </p:blipFill>
        <p:spPr bwMode="auto">
          <a:xfrm>
            <a:off x="20" y="3427200"/>
            <a:ext cx="6443980" cy="3430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E108B47-1D13-BD4B-A3F3-91661D0D26DB}"/>
              </a:ext>
            </a:extLst>
          </p:cNvPr>
          <p:cNvSpPr>
            <a:spLocks noGrp="1"/>
          </p:cNvSpPr>
          <p:nvPr>
            <p:ph idx="1"/>
          </p:nvPr>
        </p:nvSpPr>
        <p:spPr>
          <a:xfrm>
            <a:off x="7104063" y="2947120"/>
            <a:ext cx="4680451" cy="3789819"/>
          </a:xfrm>
        </p:spPr>
        <p:txBody>
          <a:bodyPr anchor="t">
            <a:normAutofit lnSpcReduction="10000"/>
          </a:bodyPr>
          <a:lstStyle/>
          <a:p>
            <a:r>
              <a:rPr lang="en-US" sz="2400" dirty="0"/>
              <a:t>An Old-Light, Anti-Burgher, Seceder Presbyterian Church</a:t>
            </a:r>
          </a:p>
          <a:p>
            <a:pPr lvl="1"/>
            <a:r>
              <a:rPr lang="en-US" sz="2400" dirty="0"/>
              <a:t>So, Strict adherence to Westminster Confession of Faith </a:t>
            </a:r>
          </a:p>
          <a:p>
            <a:pPr lvl="1"/>
            <a:r>
              <a:rPr lang="en-US" sz="2400" dirty="0"/>
              <a:t>Against control of town burgher, “mayor”</a:t>
            </a:r>
          </a:p>
          <a:p>
            <a:pPr lvl="1"/>
            <a:r>
              <a:rPr lang="en-US" sz="2400" dirty="0"/>
              <a:t>Picked their own minister</a:t>
            </a:r>
          </a:p>
          <a:p>
            <a:endParaRPr lang="en-US" dirty="0"/>
          </a:p>
        </p:txBody>
      </p:sp>
    </p:spTree>
    <p:extLst>
      <p:ext uri="{BB962C8B-B14F-4D97-AF65-F5344CB8AC3E}">
        <p14:creationId xmlns:p14="http://schemas.microsoft.com/office/powerpoint/2010/main" val="1465610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74" name="Rectangle 73">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82" name="Rectangle 81">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80" name="Rectangle 79">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545C31F-434B-DA40-B15F-5310B0E34FBB}"/>
              </a:ext>
            </a:extLst>
          </p:cNvPr>
          <p:cNvSpPr>
            <a:spLocks noGrp="1"/>
          </p:cNvSpPr>
          <p:nvPr>
            <p:ph type="title"/>
          </p:nvPr>
        </p:nvSpPr>
        <p:spPr>
          <a:xfrm>
            <a:off x="4370600" y="227518"/>
            <a:ext cx="3624442" cy="2217253"/>
          </a:xfrm>
        </p:spPr>
        <p:txBody>
          <a:bodyPr anchor="b">
            <a:noAutofit/>
          </a:bodyPr>
          <a:lstStyle/>
          <a:p>
            <a:r>
              <a:rPr lang="en-US" sz="4000" dirty="0" err="1"/>
              <a:t>Ahorey</a:t>
            </a:r>
            <a:r>
              <a:rPr lang="en-US" sz="4000" dirty="0"/>
              <a:t> Presbyterian Church, Rich Hill, Ireland</a:t>
            </a:r>
          </a:p>
        </p:txBody>
      </p:sp>
      <p:pic>
        <p:nvPicPr>
          <p:cNvPr id="14338" name="Picture 2">
            <a:extLst>
              <a:ext uri="{FF2B5EF4-FFF2-40B4-BE49-F238E27FC236}">
                <a16:creationId xmlns:a16="http://schemas.microsoft.com/office/drawing/2014/main" id="{638753E4-26D3-8B40-8831-0C6BB6BF4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350" y="2408705"/>
            <a:ext cx="5770980" cy="432823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a:extLst>
              <a:ext uri="{FF2B5EF4-FFF2-40B4-BE49-F238E27FC236}">
                <a16:creationId xmlns:a16="http://schemas.microsoft.com/office/drawing/2014/main" id="{6BD0B2BE-E0F5-1043-AF54-9E9545EF3D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8577" y="0"/>
            <a:ext cx="3607851" cy="2705888"/>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a:extLst>
              <a:ext uri="{FF2B5EF4-FFF2-40B4-BE49-F238E27FC236}">
                <a16:creationId xmlns:a16="http://schemas.microsoft.com/office/drawing/2014/main" id="{A1A34849-A5F0-A747-95ED-947628740C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58" y="2408705"/>
            <a:ext cx="5927498" cy="444562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79BE00A3-5668-2048-96A5-709FBC9D0B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28" y="31673"/>
            <a:ext cx="3555994" cy="266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411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90" name="Group 136">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6391" name="Rectangle 137">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392" name="Group 140">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46" name="Rectangle 145">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3" name="Rectangle 146">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94" name="Group 141">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6395" name="Rectangle 143">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6" name="Rectangle 144">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97" name="Rectangle 142">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Rectangle 148">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545C31F-434B-DA40-B15F-5310B0E34FBB}"/>
              </a:ext>
            </a:extLst>
          </p:cNvPr>
          <p:cNvSpPr>
            <a:spLocks noGrp="1"/>
          </p:cNvSpPr>
          <p:nvPr>
            <p:ph type="title"/>
          </p:nvPr>
        </p:nvSpPr>
        <p:spPr>
          <a:xfrm>
            <a:off x="7015612" y="92028"/>
            <a:ext cx="4554821" cy="1172277"/>
          </a:xfrm>
        </p:spPr>
        <p:txBody>
          <a:bodyPr anchor="b">
            <a:normAutofit fontScale="90000"/>
          </a:bodyPr>
          <a:lstStyle/>
          <a:p>
            <a:r>
              <a:rPr lang="en-US" sz="4000" dirty="0"/>
              <a:t>1798-1807 </a:t>
            </a:r>
            <a:br>
              <a:rPr lang="en-US" sz="4000" dirty="0"/>
            </a:br>
            <a:r>
              <a:rPr lang="en-US" sz="4000" dirty="0"/>
              <a:t>Rich Hill, Ireland</a:t>
            </a:r>
          </a:p>
        </p:txBody>
      </p:sp>
      <p:pic>
        <p:nvPicPr>
          <p:cNvPr id="16386" name="Picture 2">
            <a:extLst>
              <a:ext uri="{FF2B5EF4-FFF2-40B4-BE49-F238E27FC236}">
                <a16:creationId xmlns:a16="http://schemas.microsoft.com/office/drawing/2014/main" id="{35B24D29-F344-014C-8C46-7BF30F92C0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59" r="-2" b="16596"/>
          <a:stretch/>
        </p:blipFill>
        <p:spPr bwMode="auto">
          <a:xfrm>
            <a:off x="20" y="10"/>
            <a:ext cx="6444556"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D8AA4F7A-9246-114C-804B-90538AAA08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495" b="12518"/>
          <a:stretch/>
        </p:blipFill>
        <p:spPr bwMode="auto">
          <a:xfrm>
            <a:off x="20" y="3427200"/>
            <a:ext cx="6443980" cy="3430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E108B47-1D13-BD4B-A3F3-91661D0D26DB}"/>
              </a:ext>
            </a:extLst>
          </p:cNvPr>
          <p:cNvSpPr>
            <a:spLocks noGrp="1"/>
          </p:cNvSpPr>
          <p:nvPr>
            <p:ph idx="1"/>
          </p:nvPr>
        </p:nvSpPr>
        <p:spPr>
          <a:xfrm>
            <a:off x="6738421" y="1230054"/>
            <a:ext cx="5181943" cy="5627946"/>
          </a:xfrm>
        </p:spPr>
        <p:txBody>
          <a:bodyPr anchor="t">
            <a:normAutofit fontScale="92500"/>
          </a:bodyPr>
          <a:lstStyle/>
          <a:p>
            <a:r>
              <a:rPr lang="en-US" sz="2400" dirty="0"/>
              <a:t>Thomas &amp; Jane Homeschooled their 9 children &amp; other children</a:t>
            </a:r>
          </a:p>
          <a:p>
            <a:r>
              <a:rPr lang="en-US" sz="2400" dirty="0"/>
              <a:t>1803 – The Puritans (Independents) paraded preachers: Rowland Hill, Alexander Carson, John Walker, &amp; James Alexander Haldane</a:t>
            </a:r>
          </a:p>
          <a:p>
            <a:r>
              <a:rPr lang="en-US" sz="2400" dirty="0"/>
              <a:t>Thomas joined a missionary group called Evangelical Society, (Mem. Of A.C. v.1,p59</a:t>
            </a:r>
          </a:p>
          <a:p>
            <a:r>
              <a:rPr lang="en-US" sz="2400" dirty="0"/>
              <a:t>1807 Alexander was personal tutor to Lord Richardson’s children of Rich Hill Manor</a:t>
            </a:r>
          </a:p>
        </p:txBody>
      </p:sp>
      <p:sp>
        <p:nvSpPr>
          <p:cNvPr id="55" name="TextBox 54">
            <a:extLst>
              <a:ext uri="{FF2B5EF4-FFF2-40B4-BE49-F238E27FC236}">
                <a16:creationId xmlns:a16="http://schemas.microsoft.com/office/drawing/2014/main" id="{8E80F0C9-9649-2E4A-90FD-B04CAE6DC4A9}"/>
              </a:ext>
            </a:extLst>
          </p:cNvPr>
          <p:cNvSpPr txBox="1"/>
          <p:nvPr/>
        </p:nvSpPr>
        <p:spPr>
          <a:xfrm>
            <a:off x="1534110" y="3054267"/>
            <a:ext cx="4312079" cy="369332"/>
          </a:xfrm>
          <a:prstGeom prst="rect">
            <a:avLst/>
          </a:prstGeom>
          <a:noFill/>
        </p:spPr>
        <p:txBody>
          <a:bodyPr wrap="none" rtlCol="0">
            <a:spAutoFit/>
          </a:bodyPr>
          <a:lstStyle/>
          <a:p>
            <a:pPr algn="ctr">
              <a:spcAft>
                <a:spcPts val="600"/>
              </a:spcAft>
            </a:pPr>
            <a:r>
              <a:rPr lang="en-US" b="1" dirty="0"/>
              <a:t>Rich Hill Academy &amp; Campbell Home</a:t>
            </a:r>
          </a:p>
        </p:txBody>
      </p:sp>
      <p:sp>
        <p:nvSpPr>
          <p:cNvPr id="56" name="TextBox 55">
            <a:extLst>
              <a:ext uri="{FF2B5EF4-FFF2-40B4-BE49-F238E27FC236}">
                <a16:creationId xmlns:a16="http://schemas.microsoft.com/office/drawing/2014/main" id="{419E2DE6-8EA5-E047-9007-B2D4812DA5A8}"/>
              </a:ext>
            </a:extLst>
          </p:cNvPr>
          <p:cNvSpPr txBox="1"/>
          <p:nvPr/>
        </p:nvSpPr>
        <p:spPr>
          <a:xfrm>
            <a:off x="-15192" y="6493153"/>
            <a:ext cx="2796599" cy="369332"/>
          </a:xfrm>
          <a:prstGeom prst="rect">
            <a:avLst/>
          </a:prstGeom>
          <a:noFill/>
        </p:spPr>
        <p:txBody>
          <a:bodyPr wrap="none" rtlCol="0">
            <a:spAutoFit/>
          </a:bodyPr>
          <a:lstStyle/>
          <a:p>
            <a:pPr algn="ctr">
              <a:spcAft>
                <a:spcPts val="600"/>
              </a:spcAft>
            </a:pPr>
            <a:r>
              <a:rPr lang="en-US" b="1" dirty="0"/>
              <a:t>Rich Hill Manor (Castle)</a:t>
            </a:r>
          </a:p>
        </p:txBody>
      </p:sp>
    </p:spTree>
    <p:extLst>
      <p:ext uri="{BB962C8B-B14F-4D97-AF65-F5344CB8AC3E}">
        <p14:creationId xmlns:p14="http://schemas.microsoft.com/office/powerpoint/2010/main" val="870538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7" name="Group 10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41" name="Rectangle 1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3" name="Oval 1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4" name="Oval 1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14" name="Group 1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45" name="Rectangle 1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6" name="Rectangle 1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5" name="Group 1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47" name="Rectangle 1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8" name="Rectangle 1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9" name="Rectangle 1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0" name="Rectangle 1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151" name="Rectangle 123">
            <a:extLst>
              <a:ext uri="{FF2B5EF4-FFF2-40B4-BE49-F238E27FC236}">
                <a16:creationId xmlns:a16="http://schemas.microsoft.com/office/drawing/2014/main" id="{DE59CF68-BABE-4C2C-8CF4-65074F93B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25">
            <a:extLst>
              <a:ext uri="{FF2B5EF4-FFF2-40B4-BE49-F238E27FC236}">
                <a16:creationId xmlns:a16="http://schemas.microsoft.com/office/drawing/2014/main" id="{3E1D28A9-431E-4E55-ADE3-161D757A2D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7" name="Rectangle 126">
              <a:extLst>
                <a:ext uri="{FF2B5EF4-FFF2-40B4-BE49-F238E27FC236}">
                  <a16:creationId xmlns:a16="http://schemas.microsoft.com/office/drawing/2014/main" id="{72CEE02A-6F09-45F4-B9A5-7C18CC77D2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FE8156EC-CE46-48E4-9D85-95D9D8BEBC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BB9DDD85-3F41-4B1D-9372-0773066BAF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3" name="Group 129">
              <a:extLst>
                <a:ext uri="{FF2B5EF4-FFF2-40B4-BE49-F238E27FC236}">
                  <a16:creationId xmlns:a16="http://schemas.microsoft.com/office/drawing/2014/main" id="{C1131344-09B5-4648-B3ED-C0DCDA5921E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54" name="Rectangle 134">
                <a:extLst>
                  <a:ext uri="{FF2B5EF4-FFF2-40B4-BE49-F238E27FC236}">
                    <a16:creationId xmlns:a16="http://schemas.microsoft.com/office/drawing/2014/main" id="{883500BA-71FE-4DAF-BE27-C182514DC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EB5220F2-0C35-4C88-8E51-ECBD8A66D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30">
              <a:extLst>
                <a:ext uri="{FF2B5EF4-FFF2-40B4-BE49-F238E27FC236}">
                  <a16:creationId xmlns:a16="http://schemas.microsoft.com/office/drawing/2014/main" id="{77B188C7-435E-43E1-92A9-8C3870670C8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6" name="Rectangle 132">
                <a:extLst>
                  <a:ext uri="{FF2B5EF4-FFF2-40B4-BE49-F238E27FC236}">
                    <a16:creationId xmlns:a16="http://schemas.microsoft.com/office/drawing/2014/main" id="{CB3992E9-AE5B-4001-81F2-F0257DA37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33">
                <a:extLst>
                  <a:ext uri="{FF2B5EF4-FFF2-40B4-BE49-F238E27FC236}">
                    <a16:creationId xmlns:a16="http://schemas.microsoft.com/office/drawing/2014/main" id="{5A9B8F0F-31BC-431F-A85C-5BAA30B9F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Rectangle 131">
              <a:extLst>
                <a:ext uri="{FF2B5EF4-FFF2-40B4-BE49-F238E27FC236}">
                  <a16:creationId xmlns:a16="http://schemas.microsoft.com/office/drawing/2014/main" id="{7A5E54EA-3C4C-4DAB-9DD7-8ADFC0CC18C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a:extLst>
              <a:ext uri="{FF2B5EF4-FFF2-40B4-BE49-F238E27FC236}">
                <a16:creationId xmlns:a16="http://schemas.microsoft.com/office/drawing/2014/main" id="{BBE9D418-D5B0-47F9-88F0-342F7E9E5F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56975" y="0"/>
            <a:ext cx="5655263" cy="4366126"/>
            <a:chOff x="3356975" y="0"/>
            <a:chExt cx="5655263" cy="4366126"/>
          </a:xfrm>
        </p:grpSpPr>
        <p:sp>
          <p:nvSpPr>
            <p:cNvPr id="139" name="Oval 138">
              <a:extLst>
                <a:ext uri="{FF2B5EF4-FFF2-40B4-BE49-F238E27FC236}">
                  <a16:creationId xmlns:a16="http://schemas.microsoft.com/office/drawing/2014/main" id="{CA4AD92B-6DC1-4915-8A6F-6056363469B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692238" y="4612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00E4588A-7467-4351-8A34-312A1D4E86F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3356975" y="0"/>
              <a:ext cx="4320000" cy="4320000"/>
            </a:xfrm>
            <a:prstGeom prst="ellipse">
              <a:avLst/>
            </a:prstGeom>
            <a:solidFill>
              <a:schemeClr val="accent1">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person in a suit&#10;&#10;Description automatically generated with low confidence">
            <a:extLst>
              <a:ext uri="{FF2B5EF4-FFF2-40B4-BE49-F238E27FC236}">
                <a16:creationId xmlns:a16="http://schemas.microsoft.com/office/drawing/2014/main" id="{709E1C11-6B5C-4A43-9195-C0AF31F8A7BB}"/>
              </a:ext>
            </a:extLst>
          </p:cNvPr>
          <p:cNvPicPr>
            <a:picLocks noChangeAspect="1"/>
          </p:cNvPicPr>
          <p:nvPr/>
        </p:nvPicPr>
        <p:blipFill rotWithShape="1">
          <a:blip r:embed="rId3"/>
          <a:srcRect t="9250" b="18750"/>
          <a:stretch/>
        </p:blipFill>
        <p:spPr>
          <a:xfrm>
            <a:off x="3936000" y="180000"/>
            <a:ext cx="4320000" cy="432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508000"/>
          </a:effectLst>
        </p:spPr>
      </p:pic>
      <p:sp>
        <p:nvSpPr>
          <p:cNvPr id="142" name="Rectangle 141">
            <a:extLst>
              <a:ext uri="{FF2B5EF4-FFF2-40B4-BE49-F238E27FC236}">
                <a16:creationId xmlns:a16="http://schemas.microsoft.com/office/drawing/2014/main" id="{A0D24FCD-9833-481C-96FB-849603CC5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23887"/>
            <a:ext cx="12192000" cy="4434114"/>
          </a:xfrm>
          <a:prstGeom prst="rect">
            <a:avLst/>
          </a:prstGeom>
          <a:gradFill flip="none" rotWithShape="1">
            <a:gsLst>
              <a:gs pos="50000">
                <a:schemeClr val="bg2">
                  <a:alpha val="60000"/>
                </a:schemeClr>
              </a:gs>
              <a:gs pos="100000">
                <a:schemeClr val="bg2">
                  <a:alpha val="80000"/>
                </a:schemeClr>
              </a:gs>
              <a:gs pos="7000">
                <a:schemeClr val="bg2">
                  <a:alpha val="0"/>
                </a:schemeClr>
              </a:gs>
            </a:gsLst>
            <a:lin ang="5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513039-DA16-8B40-824A-62CDBB923B03}"/>
              </a:ext>
            </a:extLst>
          </p:cNvPr>
          <p:cNvSpPr>
            <a:spLocks noGrp="1"/>
          </p:cNvSpPr>
          <p:nvPr>
            <p:ph type="title"/>
          </p:nvPr>
        </p:nvSpPr>
        <p:spPr>
          <a:xfrm>
            <a:off x="1487487" y="3768810"/>
            <a:ext cx="9217026" cy="1769459"/>
          </a:xfrm>
        </p:spPr>
        <p:txBody>
          <a:bodyPr vert="horz" lIns="91440" tIns="45720" rIns="91440" bIns="45720" rtlCol="0" anchor="b">
            <a:normAutofit/>
          </a:bodyPr>
          <a:lstStyle/>
          <a:p>
            <a:pPr algn="ctr"/>
            <a:r>
              <a:rPr lang="en-US"/>
              <a:t>1807 To America</a:t>
            </a:r>
          </a:p>
        </p:txBody>
      </p:sp>
    </p:spTree>
    <p:extLst>
      <p:ext uri="{BB962C8B-B14F-4D97-AF65-F5344CB8AC3E}">
        <p14:creationId xmlns:p14="http://schemas.microsoft.com/office/powerpoint/2010/main" val="235961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74" name="Rectangle 73">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5" name="Oval 74">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6" name="Oval 75">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77" name="Group 76">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82" name="Rectangle 81">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3" name="Rectangle 82">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78" name="Group 77">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80" name="Rectangle 79">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1" name="Rectangle 80">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79" name="Rectangle 78">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85" name="Rectangle 84">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87" name="Rectangle 86">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953654D-2DE7-47C0-929D-AB7AA86B9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90" name="Rectangle 89">
              <a:extLst>
                <a:ext uri="{FF2B5EF4-FFF2-40B4-BE49-F238E27FC236}">
                  <a16:creationId xmlns:a16="http://schemas.microsoft.com/office/drawing/2014/main" id="{1E69B149-9B54-4A24-9A3E-3FC8938DD8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B268C13B-5F77-4FE7-8D32-D6D0B3BAC2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951C457C-C22E-494F-8DF9-BC7307F50B2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70" name="Group 92">
              <a:extLst>
                <a:ext uri="{FF2B5EF4-FFF2-40B4-BE49-F238E27FC236}">
                  <a16:creationId xmlns:a16="http://schemas.microsoft.com/office/drawing/2014/main" id="{EF623352-51EE-4BDA-9AC4-741C941B753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98" name="Rectangle 97">
                <a:extLst>
                  <a:ext uri="{FF2B5EF4-FFF2-40B4-BE49-F238E27FC236}">
                    <a16:creationId xmlns:a16="http://schemas.microsoft.com/office/drawing/2014/main" id="{D20748EA-D4C3-449D-9A8C-C10649245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C6C9E4A8-E408-4E89-B532-F4D8D24A6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1" name="Group 93">
              <a:extLst>
                <a:ext uri="{FF2B5EF4-FFF2-40B4-BE49-F238E27FC236}">
                  <a16:creationId xmlns:a16="http://schemas.microsoft.com/office/drawing/2014/main" id="{0ACEDC01-427F-40F5-8C70-7DD9B67EF70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96" name="Rectangle 95">
                <a:extLst>
                  <a:ext uri="{FF2B5EF4-FFF2-40B4-BE49-F238E27FC236}">
                    <a16:creationId xmlns:a16="http://schemas.microsoft.com/office/drawing/2014/main" id="{9A8D3263-9811-4BC9-860D-8BDBC7056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C8E607EE-7FC1-41AD-8ED1-BA38811F8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Rectangle 94">
              <a:extLst>
                <a:ext uri="{FF2B5EF4-FFF2-40B4-BE49-F238E27FC236}">
                  <a16:creationId xmlns:a16="http://schemas.microsoft.com/office/drawing/2014/main" id="{58A0580E-6A58-41B1-91AB-A166721C40B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Rectangle 100">
            <a:extLst>
              <a:ext uri="{FF2B5EF4-FFF2-40B4-BE49-F238E27FC236}">
                <a16:creationId xmlns:a16="http://schemas.microsoft.com/office/drawing/2014/main" id="{E1297267-64FC-46DE-88B8-E76DC4691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0605C52F-3350-6E4C-83BC-0D1CE97C27BE}"/>
              </a:ext>
            </a:extLst>
          </p:cNvPr>
          <p:cNvSpPr>
            <a:spLocks noGrp="1"/>
          </p:cNvSpPr>
          <p:nvPr>
            <p:ph type="title"/>
          </p:nvPr>
        </p:nvSpPr>
        <p:spPr>
          <a:xfrm>
            <a:off x="-95487" y="258332"/>
            <a:ext cx="5714010" cy="6318000"/>
          </a:xfrm>
        </p:spPr>
        <p:txBody>
          <a:bodyPr vert="horz" lIns="91440" tIns="45720" rIns="91440" bIns="45720" rtlCol="0" anchor="b">
            <a:normAutofit fontScale="90000"/>
          </a:bodyPr>
          <a:lstStyle/>
          <a:p>
            <a:pPr algn="ctr"/>
            <a:r>
              <a:rPr lang="en-US" sz="6200" dirty="0"/>
              <a:t>Washington, Pa.</a:t>
            </a:r>
            <a:br>
              <a:rPr lang="en-US" sz="6200" dirty="0"/>
            </a:br>
            <a:br>
              <a:rPr lang="en-US" sz="6200" dirty="0"/>
            </a:br>
            <a:r>
              <a:rPr lang="en-US" sz="6200" dirty="0"/>
              <a:t>The Home </a:t>
            </a:r>
            <a:br>
              <a:rPr lang="en-US" sz="6200" dirty="0"/>
            </a:br>
            <a:r>
              <a:rPr lang="en-US" sz="6200" dirty="0"/>
              <a:t>Of The Declaration </a:t>
            </a:r>
            <a:br>
              <a:rPr lang="en-US" sz="6200" dirty="0"/>
            </a:br>
            <a:r>
              <a:rPr lang="en-US" sz="6200" dirty="0"/>
              <a:t>&amp; Address</a:t>
            </a:r>
            <a:br>
              <a:rPr lang="en-US" sz="6200" dirty="0"/>
            </a:br>
            <a:br>
              <a:rPr lang="en-US" sz="6200" dirty="0"/>
            </a:br>
            <a:r>
              <a:rPr lang="en-US" sz="6200" dirty="0"/>
              <a:t>Summer, 1809</a:t>
            </a:r>
          </a:p>
        </p:txBody>
      </p:sp>
      <p:pic>
        <p:nvPicPr>
          <p:cNvPr id="2050" name="Picture 2">
            <a:extLst>
              <a:ext uri="{FF2B5EF4-FFF2-40B4-BE49-F238E27FC236}">
                <a16:creationId xmlns:a16="http://schemas.microsoft.com/office/drawing/2014/main" id="{90183306-9A00-C14C-B391-15011C481F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34" r="-3" b="13352"/>
          <a:stretch/>
        </p:blipFill>
        <p:spPr bwMode="auto">
          <a:xfrm>
            <a:off x="5747424" y="10"/>
            <a:ext cx="6444576" cy="34289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3445E04-04E0-6C48-A27F-DD2CD085CE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 t="35367" r="225" b="29229"/>
          <a:stretch/>
        </p:blipFill>
        <p:spPr bwMode="auto">
          <a:xfrm>
            <a:off x="5748000" y="3427200"/>
            <a:ext cx="6444000" cy="3430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F4D05C-C6AE-7A4B-B260-65BBBACECCF2}"/>
              </a:ext>
            </a:extLst>
          </p:cNvPr>
          <p:cNvSpPr txBox="1"/>
          <p:nvPr/>
        </p:nvSpPr>
        <p:spPr>
          <a:xfrm>
            <a:off x="5863774" y="3048000"/>
            <a:ext cx="6077048" cy="369332"/>
          </a:xfrm>
          <a:prstGeom prst="rect">
            <a:avLst/>
          </a:prstGeom>
          <a:noFill/>
        </p:spPr>
        <p:txBody>
          <a:bodyPr wrap="none" rtlCol="0">
            <a:spAutoFit/>
          </a:bodyPr>
          <a:lstStyle/>
          <a:p>
            <a:r>
              <a:rPr lang="en-US" dirty="0"/>
              <a:t>”Prophet’s Chamber” upstairs in farmhouse of Mr. Welch</a:t>
            </a:r>
          </a:p>
        </p:txBody>
      </p:sp>
      <p:cxnSp>
        <p:nvCxnSpPr>
          <p:cNvPr id="6" name="Straight Connector 5">
            <a:extLst>
              <a:ext uri="{FF2B5EF4-FFF2-40B4-BE49-F238E27FC236}">
                <a16:creationId xmlns:a16="http://schemas.microsoft.com/office/drawing/2014/main" id="{9E92319B-48AC-5549-8252-65049DF5D831}"/>
              </a:ext>
            </a:extLst>
          </p:cNvPr>
          <p:cNvCxnSpPr/>
          <p:nvPr/>
        </p:nvCxnSpPr>
        <p:spPr>
          <a:xfrm>
            <a:off x="1612636" y="1538514"/>
            <a:ext cx="239901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7B3AAD3-9EDD-EC41-BE83-7E034A6CBEE4}"/>
              </a:ext>
            </a:extLst>
          </p:cNvPr>
          <p:cNvCxnSpPr/>
          <p:nvPr/>
        </p:nvCxnSpPr>
        <p:spPr>
          <a:xfrm>
            <a:off x="1612636" y="5348513"/>
            <a:ext cx="239901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600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9" name="Group 111">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41" name="Rectangle 112">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6" name="Oval 113">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7" name="Oval 114">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16" name="Group 115">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48" name="Rectangle 120">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9" name="Rectangle 121">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7" name="Group 116">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0" name="Rectangle 118">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1" name="Rectangle 119">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2" name="Rectangle 117">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3" name="Rectangle 123">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154" name="Rectangle 125">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27">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56" name="Rectangle 128">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29">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30">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2" name="Group 131">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37" name="Rectangle 136">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35" name="Rectangle 134">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ectangle 133">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7C0883BC-B726-2548-856F-ECBBE04A5203}"/>
              </a:ext>
            </a:extLst>
          </p:cNvPr>
          <p:cNvSpPr>
            <a:spLocks noGrp="1"/>
          </p:cNvSpPr>
          <p:nvPr>
            <p:ph type="title"/>
          </p:nvPr>
        </p:nvSpPr>
        <p:spPr>
          <a:xfrm>
            <a:off x="540000" y="540000"/>
            <a:ext cx="4500561" cy="4259814"/>
          </a:xfrm>
        </p:spPr>
        <p:txBody>
          <a:bodyPr vert="horz" lIns="91440" tIns="45720" rIns="91440" bIns="45720" rtlCol="0" anchor="b">
            <a:normAutofit/>
          </a:bodyPr>
          <a:lstStyle/>
          <a:p>
            <a:r>
              <a:rPr lang="en-US" sz="5500"/>
              <a:t>What The Declaration And Address Is And What It Says</a:t>
            </a:r>
          </a:p>
        </p:txBody>
      </p:sp>
      <p:grpSp>
        <p:nvGrpSpPr>
          <p:cNvPr id="142" name="Group 141">
            <a:extLst>
              <a:ext uri="{FF2B5EF4-FFF2-40B4-BE49-F238E27FC236}">
                <a16:creationId xmlns:a16="http://schemas.microsoft.com/office/drawing/2014/main" id="{3C16EB93-E299-481D-A004-769603D375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37600" y="3600"/>
            <a:ext cx="6854400" cy="6854400"/>
            <a:chOff x="0" y="3600"/>
            <a:chExt cx="6854400" cy="6854400"/>
          </a:xfrm>
        </p:grpSpPr>
        <p:sp>
          <p:nvSpPr>
            <p:cNvPr id="143" name="Oval 142">
              <a:extLst>
                <a:ext uri="{FF2B5EF4-FFF2-40B4-BE49-F238E27FC236}">
                  <a16:creationId xmlns:a16="http://schemas.microsoft.com/office/drawing/2014/main" id="{6CD13B55-E709-4E18-924B-655433A928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A3B2E1D-0135-45FF-990A-436697D2071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62BD9E0F-507C-49AD-B619-B42B4D342D6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Text, letter&#10;&#10;Description automatically generated">
            <a:extLst>
              <a:ext uri="{FF2B5EF4-FFF2-40B4-BE49-F238E27FC236}">
                <a16:creationId xmlns:a16="http://schemas.microsoft.com/office/drawing/2014/main" id="{995433D6-C613-DC4B-A308-B24C1D28475B}"/>
              </a:ext>
            </a:extLst>
          </p:cNvPr>
          <p:cNvPicPr>
            <a:picLocks noChangeAspect="1"/>
          </p:cNvPicPr>
          <p:nvPr/>
        </p:nvPicPr>
        <p:blipFill rotWithShape="1">
          <a:blip r:embed="rId3"/>
          <a:srcRect t="19903" r="-1" b="17097"/>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32616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6325661F-9A92-471E-B4A6-1EAAD4C06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256CD2-9501-7A40-BDF0-7374796A744D}"/>
              </a:ext>
            </a:extLst>
          </p:cNvPr>
          <p:cNvSpPr>
            <a:spLocks noGrp="1"/>
          </p:cNvSpPr>
          <p:nvPr>
            <p:ph type="title"/>
          </p:nvPr>
        </p:nvSpPr>
        <p:spPr>
          <a:xfrm>
            <a:off x="6966285" y="4656751"/>
            <a:ext cx="4554821" cy="2186096"/>
          </a:xfrm>
        </p:spPr>
        <p:txBody>
          <a:bodyPr anchor="b">
            <a:normAutofit/>
          </a:bodyPr>
          <a:lstStyle/>
          <a:p>
            <a:r>
              <a:rPr lang="en-US" dirty="0"/>
              <a:t>The Summer Of 1809</a:t>
            </a:r>
          </a:p>
        </p:txBody>
      </p:sp>
      <p:sp>
        <p:nvSpPr>
          <p:cNvPr id="3" name="Content Placeholder 2">
            <a:extLst>
              <a:ext uri="{FF2B5EF4-FFF2-40B4-BE49-F238E27FC236}">
                <a16:creationId xmlns:a16="http://schemas.microsoft.com/office/drawing/2014/main" id="{D3D287E0-B5E4-4049-875C-71141851D15E}"/>
              </a:ext>
            </a:extLst>
          </p:cNvPr>
          <p:cNvSpPr>
            <a:spLocks noGrp="1"/>
          </p:cNvSpPr>
          <p:nvPr>
            <p:ph idx="1"/>
          </p:nvPr>
        </p:nvSpPr>
        <p:spPr>
          <a:xfrm>
            <a:off x="6619304" y="178291"/>
            <a:ext cx="5182279" cy="4408223"/>
          </a:xfrm>
        </p:spPr>
        <p:txBody>
          <a:bodyPr anchor="t">
            <a:normAutofit fontScale="92500" lnSpcReduction="10000"/>
          </a:bodyPr>
          <a:lstStyle/>
          <a:p>
            <a:r>
              <a:rPr lang="en-US" sz="2000" dirty="0"/>
              <a:t>Where: near Washington, Penn.</a:t>
            </a:r>
          </a:p>
          <a:p>
            <a:r>
              <a:rPr lang="en-US" sz="2000" dirty="0"/>
              <a:t>To: The Christian Association Of Washington</a:t>
            </a:r>
          </a:p>
          <a:p>
            <a:r>
              <a:rPr lang="en-US" sz="2000" dirty="0"/>
              <a:t>When – September 7, 1809</a:t>
            </a:r>
          </a:p>
          <a:p>
            <a:r>
              <a:rPr lang="en-US" sz="2000" dirty="0"/>
              <a:t>Declaration – 9 Resolutions – 1,294 words – What we are doing</a:t>
            </a:r>
          </a:p>
          <a:p>
            <a:r>
              <a:rPr lang="en-US" sz="2000" dirty="0"/>
              <a:t>Address – 13 Propositions – 26,288 words – Appeal to the Assoc. to do it</a:t>
            </a:r>
          </a:p>
          <a:p>
            <a:r>
              <a:rPr lang="en-US" sz="2000" dirty="0"/>
              <a:t>Bottom Line – A written apologetic for taking the Bible alone for their authority in all religious matters.</a:t>
            </a:r>
          </a:p>
          <a:p>
            <a:endParaRPr lang="en-US" dirty="0"/>
          </a:p>
        </p:txBody>
      </p:sp>
      <p:grpSp>
        <p:nvGrpSpPr>
          <p:cNvPr id="82" name="Group 81">
            <a:extLst>
              <a:ext uri="{FF2B5EF4-FFF2-40B4-BE49-F238E27FC236}">
                <a16:creationId xmlns:a16="http://schemas.microsoft.com/office/drawing/2014/main" id="{8CC99D05-012F-4690-BE27-9BEF9031D5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313610" y="2083476"/>
            <a:ext cx="4774524" cy="4774524"/>
            <a:chOff x="2387545" y="19050"/>
            <a:chExt cx="4774524" cy="4774524"/>
          </a:xfrm>
        </p:grpSpPr>
        <p:sp>
          <p:nvSpPr>
            <p:cNvPr id="83" name="Oval 82">
              <a:extLst>
                <a:ext uri="{FF2B5EF4-FFF2-40B4-BE49-F238E27FC236}">
                  <a16:creationId xmlns:a16="http://schemas.microsoft.com/office/drawing/2014/main" id="{03671BA1-1AAE-4C40-A17E-64442ED96A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2387545" y="19050"/>
              <a:ext cx="4774524" cy="4774524"/>
            </a:xfrm>
            <a:prstGeom prst="ellipse">
              <a:avLst/>
            </a:prstGeom>
            <a:solidFill>
              <a:schemeClr val="accent2">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D688B9F9-50E8-494A-B058-DCF6513C772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2565836" y="1193574"/>
              <a:ext cx="3600000" cy="360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a:extLst>
              <a:ext uri="{FF2B5EF4-FFF2-40B4-BE49-F238E27FC236}">
                <a16:creationId xmlns:a16="http://schemas.microsoft.com/office/drawing/2014/main" id="{81694703-5FE9-4102-A004-CBC8C44B6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7898" y="899816"/>
            <a:ext cx="2880000" cy="2880000"/>
          </a:xfrm>
          <a:prstGeom prst="ellipse">
            <a:avLst/>
          </a:prstGeom>
          <a:solidFill>
            <a:schemeClr val="accent2">
              <a:alpha val="54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ortrait of a person&#10;&#10;Description automatically generated">
            <a:extLst>
              <a:ext uri="{FF2B5EF4-FFF2-40B4-BE49-F238E27FC236}">
                <a16:creationId xmlns:a16="http://schemas.microsoft.com/office/drawing/2014/main" id="{DC4BBC65-BC92-A644-83B2-E817EBAF948C}"/>
              </a:ext>
            </a:extLst>
          </p:cNvPr>
          <p:cNvPicPr>
            <a:picLocks noChangeAspect="1"/>
          </p:cNvPicPr>
          <p:nvPr/>
        </p:nvPicPr>
        <p:blipFill rotWithShape="1">
          <a:blip r:embed="rId3"/>
          <a:srcRect t="125" r="2" b="33876"/>
          <a:stretch/>
        </p:blipFill>
        <p:spPr>
          <a:xfrm>
            <a:off x="-180035" y="-322341"/>
            <a:ext cx="4320000" cy="432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635000"/>
          </a:effectLst>
        </p:spPr>
      </p:pic>
      <p:pic>
        <p:nvPicPr>
          <p:cNvPr id="6" name="Picture 5" descr="Text, letter&#10;&#10;Description automatically generated">
            <a:extLst>
              <a:ext uri="{FF2B5EF4-FFF2-40B4-BE49-F238E27FC236}">
                <a16:creationId xmlns:a16="http://schemas.microsoft.com/office/drawing/2014/main" id="{F62C6EDA-6081-AA48-9338-64B1B4405CF8}"/>
              </a:ext>
            </a:extLst>
          </p:cNvPr>
          <p:cNvPicPr>
            <a:picLocks noChangeAspect="1"/>
          </p:cNvPicPr>
          <p:nvPr/>
        </p:nvPicPr>
        <p:blipFill rotWithShape="1">
          <a:blip r:embed="rId4"/>
          <a:srcRect t="19902" r="2" b="17099"/>
          <a:stretch/>
        </p:blipFill>
        <p:spPr>
          <a:xfrm>
            <a:off x="2133008" y="2206595"/>
            <a:ext cx="4977680" cy="497768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508000"/>
          </a:effectLst>
        </p:spPr>
      </p:pic>
    </p:spTree>
    <p:extLst>
      <p:ext uri="{BB962C8B-B14F-4D97-AF65-F5344CB8AC3E}">
        <p14:creationId xmlns:p14="http://schemas.microsoft.com/office/powerpoint/2010/main" val="122360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4F9B187-EC02-44E0-99C7-5D629D664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3" name="Rectangle 12">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1" name="Rectangle 20">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9" name="Rectangle 18">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BFD45CB8-220A-4443-9736-99EC1BFB0AE4}"/>
              </a:ext>
            </a:extLst>
          </p:cNvPr>
          <p:cNvSpPr>
            <a:spLocks noGrp="1"/>
          </p:cNvSpPr>
          <p:nvPr>
            <p:ph type="title"/>
          </p:nvPr>
        </p:nvSpPr>
        <p:spPr>
          <a:xfrm>
            <a:off x="8378051" y="29363"/>
            <a:ext cx="4554821" cy="2186096"/>
          </a:xfrm>
        </p:spPr>
        <p:txBody>
          <a:bodyPr anchor="t">
            <a:normAutofit/>
          </a:bodyPr>
          <a:lstStyle/>
          <a:p>
            <a:r>
              <a:rPr lang="en-US" dirty="0"/>
              <a:t>Declaration</a:t>
            </a:r>
          </a:p>
        </p:txBody>
      </p:sp>
      <p:grpSp>
        <p:nvGrpSpPr>
          <p:cNvPr id="26" name="Group 25">
            <a:extLst>
              <a:ext uri="{FF2B5EF4-FFF2-40B4-BE49-F238E27FC236}">
                <a16:creationId xmlns:a16="http://schemas.microsoft.com/office/drawing/2014/main" id="{7B4E221E-E4F3-4D25-8DC8-8A3D08C830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491700" y="811038"/>
            <a:ext cx="6131951" cy="5783897"/>
            <a:chOff x="4925125" y="3600"/>
            <a:chExt cx="7266875" cy="6854400"/>
          </a:xfrm>
        </p:grpSpPr>
        <p:sp>
          <p:nvSpPr>
            <p:cNvPr id="27" name="Oval 26">
              <a:extLst>
                <a:ext uri="{FF2B5EF4-FFF2-40B4-BE49-F238E27FC236}">
                  <a16:creationId xmlns:a16="http://schemas.microsoft.com/office/drawing/2014/main" id="{1DCB79C8-6A25-43E7-AC87-D1D7C60710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BABC8D9-79F4-4665-99B3-4EA1B520E5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08BC036-0C59-4D8B-8F96-46D122C906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Text&#10;&#10;Description automatically generated">
            <a:extLst>
              <a:ext uri="{FF2B5EF4-FFF2-40B4-BE49-F238E27FC236}">
                <a16:creationId xmlns:a16="http://schemas.microsoft.com/office/drawing/2014/main" id="{2C3E919E-A018-2F42-ABC9-3F278288CF2E}"/>
              </a:ext>
            </a:extLst>
          </p:cNvPr>
          <p:cNvPicPr>
            <a:picLocks noChangeAspect="1"/>
          </p:cNvPicPr>
          <p:nvPr/>
        </p:nvPicPr>
        <p:blipFill rotWithShape="1">
          <a:blip r:embed="rId3"/>
          <a:srcRect l="2042" r="-2041" b="35751"/>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
        <p:nvSpPr>
          <p:cNvPr id="3" name="Content Placeholder 2">
            <a:extLst>
              <a:ext uri="{FF2B5EF4-FFF2-40B4-BE49-F238E27FC236}">
                <a16:creationId xmlns:a16="http://schemas.microsoft.com/office/drawing/2014/main" id="{2142AF0A-12A5-D146-9F9D-55091C2DA295}"/>
              </a:ext>
            </a:extLst>
          </p:cNvPr>
          <p:cNvSpPr>
            <a:spLocks noGrp="1"/>
          </p:cNvSpPr>
          <p:nvPr>
            <p:ph idx="1"/>
          </p:nvPr>
        </p:nvSpPr>
        <p:spPr>
          <a:xfrm>
            <a:off x="6577897" y="1480457"/>
            <a:ext cx="5506886" cy="5288505"/>
          </a:xfrm>
        </p:spPr>
        <p:txBody>
          <a:bodyPr anchor="t">
            <a:normAutofit/>
          </a:bodyPr>
          <a:lstStyle/>
          <a:p>
            <a:pPr marL="342900" indent="-342900">
              <a:lnSpc>
                <a:spcPct val="115000"/>
              </a:lnSpc>
              <a:buFont typeface="+mj-lt"/>
              <a:buAutoNum type="arabicPeriod"/>
            </a:pPr>
            <a:r>
              <a:rPr lang="en-US" sz="2000" dirty="0"/>
              <a:t>“Form ourselves into a religious association under the denomination of the Christian Association Of Washington, for the sole purpose of promoting simple evangelical Christianity, free from all mixture of human opinions and inventions of men.”</a:t>
            </a:r>
          </a:p>
          <a:p>
            <a:pPr marL="342900" indent="-342900">
              <a:lnSpc>
                <a:spcPct val="115000"/>
              </a:lnSpc>
              <a:buFont typeface="+mj-lt"/>
              <a:buAutoNum type="arabicPeriod"/>
            </a:pPr>
            <a:r>
              <a:rPr lang="en-US" sz="2000" dirty="0"/>
              <a:t>We are going to fund it – half-yearly specified sum</a:t>
            </a:r>
          </a:p>
          <a:p>
            <a:pPr marL="342900" indent="-342900">
              <a:lnSpc>
                <a:spcPct val="115000"/>
              </a:lnSpc>
              <a:buFont typeface="+mj-lt"/>
              <a:buAutoNum type="arabicPeriod"/>
            </a:pPr>
            <a:r>
              <a:rPr lang="en-US" sz="2000" dirty="0"/>
              <a:t>Be evangelistic about it – trying to get other groups formed like it. </a:t>
            </a:r>
          </a:p>
          <a:p>
            <a:pPr marL="342900" indent="-342900">
              <a:lnSpc>
                <a:spcPct val="115000"/>
              </a:lnSpc>
              <a:buFont typeface="+mj-lt"/>
              <a:buAutoNum type="arabicPeriod"/>
            </a:pPr>
            <a:r>
              <a:rPr lang="en-US" sz="2000" dirty="0"/>
              <a:t>We are not a Church – but a group of “voluntary advocates for Church reform”</a:t>
            </a:r>
          </a:p>
        </p:txBody>
      </p:sp>
    </p:spTree>
    <p:extLst>
      <p:ext uri="{BB962C8B-B14F-4D97-AF65-F5344CB8AC3E}">
        <p14:creationId xmlns:p14="http://schemas.microsoft.com/office/powerpoint/2010/main" val="2285168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4F9B187-EC02-44E0-99C7-5D629D664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3" name="Rectangle 12">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1" name="Rectangle 20">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9" name="Rectangle 18">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BFD45CB8-220A-4443-9736-99EC1BFB0AE4}"/>
              </a:ext>
            </a:extLst>
          </p:cNvPr>
          <p:cNvSpPr>
            <a:spLocks noGrp="1"/>
          </p:cNvSpPr>
          <p:nvPr>
            <p:ph type="title"/>
          </p:nvPr>
        </p:nvSpPr>
        <p:spPr>
          <a:xfrm>
            <a:off x="8200088" y="0"/>
            <a:ext cx="4554821" cy="2186096"/>
          </a:xfrm>
        </p:spPr>
        <p:txBody>
          <a:bodyPr anchor="t">
            <a:normAutofit/>
          </a:bodyPr>
          <a:lstStyle/>
          <a:p>
            <a:r>
              <a:rPr lang="en-US" dirty="0"/>
              <a:t>Declaration</a:t>
            </a:r>
          </a:p>
        </p:txBody>
      </p:sp>
      <p:grpSp>
        <p:nvGrpSpPr>
          <p:cNvPr id="26" name="Group 25">
            <a:extLst>
              <a:ext uri="{FF2B5EF4-FFF2-40B4-BE49-F238E27FC236}">
                <a16:creationId xmlns:a16="http://schemas.microsoft.com/office/drawing/2014/main" id="{7B4E221E-E4F3-4D25-8DC8-8A3D08C830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491700" y="811038"/>
            <a:ext cx="6131951" cy="5783897"/>
            <a:chOff x="4925125" y="3600"/>
            <a:chExt cx="7266875" cy="6854400"/>
          </a:xfrm>
        </p:grpSpPr>
        <p:sp>
          <p:nvSpPr>
            <p:cNvPr id="27" name="Oval 26">
              <a:extLst>
                <a:ext uri="{FF2B5EF4-FFF2-40B4-BE49-F238E27FC236}">
                  <a16:creationId xmlns:a16="http://schemas.microsoft.com/office/drawing/2014/main" id="{1DCB79C8-6A25-43E7-AC87-D1D7C60710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BABC8D9-79F4-4665-99B3-4EA1B520E5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08BC036-0C59-4D8B-8F96-46D122C906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Text&#10;&#10;Description automatically generated">
            <a:extLst>
              <a:ext uri="{FF2B5EF4-FFF2-40B4-BE49-F238E27FC236}">
                <a16:creationId xmlns:a16="http://schemas.microsoft.com/office/drawing/2014/main" id="{2C3E919E-A018-2F42-ABC9-3F278288CF2E}"/>
              </a:ext>
            </a:extLst>
          </p:cNvPr>
          <p:cNvPicPr>
            <a:picLocks noChangeAspect="1"/>
          </p:cNvPicPr>
          <p:nvPr/>
        </p:nvPicPr>
        <p:blipFill rotWithShape="1">
          <a:blip r:embed="rId3"/>
          <a:srcRect l="2042" r="-2041" b="35751"/>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
        <p:nvSpPr>
          <p:cNvPr id="3" name="Content Placeholder 2">
            <a:extLst>
              <a:ext uri="{FF2B5EF4-FFF2-40B4-BE49-F238E27FC236}">
                <a16:creationId xmlns:a16="http://schemas.microsoft.com/office/drawing/2014/main" id="{2142AF0A-12A5-D146-9F9D-55091C2DA295}"/>
              </a:ext>
            </a:extLst>
          </p:cNvPr>
          <p:cNvSpPr>
            <a:spLocks noGrp="1"/>
          </p:cNvSpPr>
          <p:nvPr>
            <p:ph idx="1"/>
          </p:nvPr>
        </p:nvSpPr>
        <p:spPr>
          <a:xfrm>
            <a:off x="6300886" y="985069"/>
            <a:ext cx="5783897" cy="5783894"/>
          </a:xfrm>
        </p:spPr>
        <p:txBody>
          <a:bodyPr anchor="t">
            <a:normAutofit fontScale="92500" lnSpcReduction="10000"/>
          </a:bodyPr>
          <a:lstStyle/>
          <a:p>
            <a:pPr marL="457200" indent="-457200">
              <a:lnSpc>
                <a:spcPct val="115000"/>
              </a:lnSpc>
              <a:buFont typeface="+mj-lt"/>
              <a:buAutoNum type="arabicPeriod" startAt="5"/>
            </a:pPr>
            <a:r>
              <a:rPr lang="en-US" sz="2000" dirty="0"/>
              <a:t>“That this Society, formed for the sole purpose of promoting simple evangelical Christianity” and conforming to the “original standard in conversation and doctrine.” In other words = we will do nothing from opinion, only by a “Thus saith the Lord.” </a:t>
            </a:r>
          </a:p>
          <a:p>
            <a:pPr marL="457200" indent="-457200">
              <a:lnSpc>
                <a:spcPct val="115000"/>
              </a:lnSpc>
              <a:buFont typeface="+mj-lt"/>
              <a:buAutoNum type="arabicPeriod" startAt="5"/>
            </a:pPr>
            <a:r>
              <a:rPr lang="en-US" sz="2000" dirty="0"/>
              <a:t>A standing committee of 21 people appointed to transact the business of the Society. </a:t>
            </a:r>
          </a:p>
          <a:p>
            <a:pPr marL="457200" indent="-457200">
              <a:lnSpc>
                <a:spcPct val="115000"/>
              </a:lnSpc>
              <a:buFont typeface="+mj-lt"/>
              <a:buAutoNum type="arabicPeriod" startAt="5"/>
            </a:pPr>
            <a:r>
              <a:rPr lang="en-US" sz="2000" dirty="0"/>
              <a:t>The Society meet at least twice a year, to conduct the business, collect the money. </a:t>
            </a:r>
          </a:p>
          <a:p>
            <a:pPr marL="457200" indent="-457200">
              <a:lnSpc>
                <a:spcPct val="115000"/>
              </a:lnSpc>
              <a:buFont typeface="+mj-lt"/>
              <a:buAutoNum type="arabicPeriod" startAt="5"/>
            </a:pPr>
            <a:r>
              <a:rPr lang="en-US" sz="2000" dirty="0"/>
              <a:t>How the Society meetings will be conducted – starts with a sermon, then other business</a:t>
            </a:r>
          </a:p>
          <a:p>
            <a:pPr marL="457200" indent="-457200">
              <a:lnSpc>
                <a:spcPct val="115000"/>
              </a:lnSpc>
              <a:buFont typeface="+mj-lt"/>
              <a:buAutoNum type="arabicPeriod" startAt="5"/>
            </a:pPr>
            <a:r>
              <a:rPr lang="en-US" sz="2000" dirty="0"/>
              <a:t>That the Society rely totally on Christ as head – no human governing power.”</a:t>
            </a:r>
          </a:p>
        </p:txBody>
      </p:sp>
    </p:spTree>
    <p:extLst>
      <p:ext uri="{BB962C8B-B14F-4D97-AF65-F5344CB8AC3E}">
        <p14:creationId xmlns:p14="http://schemas.microsoft.com/office/powerpoint/2010/main" val="297207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5FDD5-0D77-634E-843C-10E0E799BDC8}"/>
              </a:ext>
            </a:extLst>
          </p:cNvPr>
          <p:cNvSpPr>
            <a:spLocks noGrp="1"/>
          </p:cNvSpPr>
          <p:nvPr>
            <p:ph type="title"/>
          </p:nvPr>
        </p:nvSpPr>
        <p:spPr>
          <a:xfrm>
            <a:off x="60896" y="43368"/>
            <a:ext cx="4500561" cy="2181946"/>
          </a:xfrm>
        </p:spPr>
        <p:txBody>
          <a:bodyPr anchor="t">
            <a:normAutofit/>
          </a:bodyPr>
          <a:lstStyle/>
          <a:p>
            <a:r>
              <a:rPr lang="en-US" dirty="0"/>
              <a:t>Address</a:t>
            </a:r>
          </a:p>
        </p:txBody>
      </p:sp>
      <p:sp>
        <p:nvSpPr>
          <p:cNvPr id="3" name="Content Placeholder 2">
            <a:extLst>
              <a:ext uri="{FF2B5EF4-FFF2-40B4-BE49-F238E27FC236}">
                <a16:creationId xmlns:a16="http://schemas.microsoft.com/office/drawing/2014/main" id="{ACF2A9FC-00C6-C94D-914B-94417513008C}"/>
              </a:ext>
            </a:extLst>
          </p:cNvPr>
          <p:cNvSpPr>
            <a:spLocks noGrp="1"/>
          </p:cNvSpPr>
          <p:nvPr>
            <p:ph idx="1"/>
          </p:nvPr>
        </p:nvSpPr>
        <p:spPr>
          <a:xfrm>
            <a:off x="89258" y="914400"/>
            <a:ext cx="5760000" cy="5947199"/>
          </a:xfrm>
        </p:spPr>
        <p:txBody>
          <a:bodyPr anchor="t">
            <a:normAutofit fontScale="85000" lnSpcReduction="10000"/>
          </a:bodyPr>
          <a:lstStyle/>
          <a:p>
            <a:pPr marL="0" indent="0">
              <a:lnSpc>
                <a:spcPct val="115000"/>
              </a:lnSpc>
              <a:buNone/>
            </a:pPr>
            <a:r>
              <a:rPr lang="en-US" sz="2400" dirty="0"/>
              <a:t>Preceding paragraph to the 13: “Let none imagine that the subjoined propositions are at all intended as an overture toward a new creed or standard for the Church, or as in any wise designed to be made a term of communion; nothing can be further from our intention. They are merely designed for opening up the way, that we may come fairly and firmly to original ground upon clear and certain premises, and take up things just as the apostles left them; that thus disentangled from the accruing embarrassments of intervening ages, we may stand with evidence upon the same ground on which the Church stood at the beginning. Having said so much to solicit attention and prevent mistake, we submit as follows:”</a:t>
            </a:r>
            <a:endParaRPr lang="en-US" sz="2000" dirty="0"/>
          </a:p>
        </p:txBody>
      </p:sp>
      <p:grpSp>
        <p:nvGrpSpPr>
          <p:cNvPr id="3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3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Text&#10;&#10;Description automatically generated">
            <a:extLst>
              <a:ext uri="{FF2B5EF4-FFF2-40B4-BE49-F238E27FC236}">
                <a16:creationId xmlns:a16="http://schemas.microsoft.com/office/drawing/2014/main" id="{DACFE7B4-1FFA-8049-B334-6973918D930D}"/>
              </a:ext>
            </a:extLst>
          </p:cNvPr>
          <p:cNvPicPr>
            <a:picLocks noChangeAspect="1"/>
          </p:cNvPicPr>
          <p:nvPr/>
        </p:nvPicPr>
        <p:blipFill rotWithShape="1">
          <a:blip r:embed="rId3"/>
          <a:srcRect l="5291" r="-5290" b="35750"/>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211602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5FDD5-0D77-634E-843C-10E0E799BDC8}"/>
              </a:ext>
            </a:extLst>
          </p:cNvPr>
          <p:cNvSpPr>
            <a:spLocks noGrp="1"/>
          </p:cNvSpPr>
          <p:nvPr>
            <p:ph type="title"/>
          </p:nvPr>
        </p:nvSpPr>
        <p:spPr>
          <a:xfrm>
            <a:off x="60896" y="43368"/>
            <a:ext cx="4500561" cy="2181946"/>
          </a:xfrm>
        </p:spPr>
        <p:txBody>
          <a:bodyPr anchor="t">
            <a:normAutofit/>
          </a:bodyPr>
          <a:lstStyle/>
          <a:p>
            <a:r>
              <a:rPr lang="en-US" dirty="0"/>
              <a:t>Address</a:t>
            </a:r>
          </a:p>
        </p:txBody>
      </p:sp>
      <p:sp>
        <p:nvSpPr>
          <p:cNvPr id="3" name="Content Placeholder 2">
            <a:extLst>
              <a:ext uri="{FF2B5EF4-FFF2-40B4-BE49-F238E27FC236}">
                <a16:creationId xmlns:a16="http://schemas.microsoft.com/office/drawing/2014/main" id="{ACF2A9FC-00C6-C94D-914B-94417513008C}"/>
              </a:ext>
            </a:extLst>
          </p:cNvPr>
          <p:cNvSpPr>
            <a:spLocks noGrp="1"/>
          </p:cNvSpPr>
          <p:nvPr>
            <p:ph idx="1"/>
          </p:nvPr>
        </p:nvSpPr>
        <p:spPr>
          <a:xfrm>
            <a:off x="89258" y="914400"/>
            <a:ext cx="5760000" cy="5947199"/>
          </a:xfrm>
        </p:spPr>
        <p:txBody>
          <a:bodyPr anchor="t">
            <a:normAutofit/>
          </a:bodyPr>
          <a:lstStyle/>
          <a:p>
            <a:pPr marL="0" indent="0">
              <a:lnSpc>
                <a:spcPct val="115000"/>
              </a:lnSpc>
              <a:buNone/>
            </a:pPr>
            <a:r>
              <a:rPr lang="en-US" sz="2800" dirty="0"/>
              <a:t>“PROP. 1. That the Church of Christ upon earth is essentially, intentionally, and constitutionally one; consisting of all those in every place that profess their faith in Christ and obedience to him in all things according to the Scriptures, and that manifest the same by their tempers and conduct, and of none else; as none else can be truly and properly called Christians.”</a:t>
            </a:r>
            <a:endParaRPr lang="en-US" sz="2400" dirty="0"/>
          </a:p>
        </p:txBody>
      </p:sp>
      <p:grpSp>
        <p:nvGrpSpPr>
          <p:cNvPr id="3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3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Text&#10;&#10;Description automatically generated">
            <a:extLst>
              <a:ext uri="{FF2B5EF4-FFF2-40B4-BE49-F238E27FC236}">
                <a16:creationId xmlns:a16="http://schemas.microsoft.com/office/drawing/2014/main" id="{DACFE7B4-1FFA-8049-B334-6973918D930D}"/>
              </a:ext>
            </a:extLst>
          </p:cNvPr>
          <p:cNvPicPr>
            <a:picLocks noChangeAspect="1"/>
          </p:cNvPicPr>
          <p:nvPr/>
        </p:nvPicPr>
        <p:blipFill rotWithShape="1">
          <a:blip r:embed="rId3"/>
          <a:srcRect l="5291" r="-5290" b="35750"/>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51408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678EC-2C03-814F-AF4E-B64B3C2BD0C8}"/>
              </a:ext>
            </a:extLst>
          </p:cNvPr>
          <p:cNvSpPr>
            <a:spLocks noGrp="1"/>
          </p:cNvSpPr>
          <p:nvPr>
            <p:ph type="title"/>
          </p:nvPr>
        </p:nvSpPr>
        <p:spPr>
          <a:xfrm>
            <a:off x="247638" y="132274"/>
            <a:ext cx="5529604" cy="2181946"/>
          </a:xfrm>
        </p:spPr>
        <p:txBody>
          <a:bodyPr anchor="t">
            <a:normAutofit/>
          </a:bodyPr>
          <a:lstStyle/>
          <a:p>
            <a:r>
              <a:rPr lang="en-US" sz="4000" dirty="0"/>
              <a:t>Thinking That Brought Thomas Campbell To Write The D &amp; A</a:t>
            </a:r>
          </a:p>
        </p:txBody>
      </p:sp>
      <p:sp>
        <p:nvSpPr>
          <p:cNvPr id="9" name="Content Placeholder 8">
            <a:extLst>
              <a:ext uri="{FF2B5EF4-FFF2-40B4-BE49-F238E27FC236}">
                <a16:creationId xmlns:a16="http://schemas.microsoft.com/office/drawing/2014/main" id="{EE0432E8-F013-402D-96E8-A9F575D980D5}"/>
              </a:ext>
            </a:extLst>
          </p:cNvPr>
          <p:cNvSpPr>
            <a:spLocks noGrp="1"/>
          </p:cNvSpPr>
          <p:nvPr>
            <p:ph idx="1"/>
          </p:nvPr>
        </p:nvSpPr>
        <p:spPr>
          <a:xfrm>
            <a:off x="189411" y="2117450"/>
            <a:ext cx="5529604" cy="4608276"/>
          </a:xfrm>
        </p:spPr>
        <p:txBody>
          <a:bodyPr anchor="t">
            <a:normAutofit/>
          </a:bodyPr>
          <a:lstStyle/>
          <a:p>
            <a:r>
              <a:rPr lang="en-US" sz="2800" dirty="0"/>
              <a:t>Born in </a:t>
            </a:r>
            <a:r>
              <a:rPr lang="en-US" sz="2800" dirty="0" err="1"/>
              <a:t>Newry</a:t>
            </a:r>
            <a:r>
              <a:rPr lang="en-US" sz="2800" dirty="0"/>
              <a:t>, County Down, Ireland February 1, 1763</a:t>
            </a:r>
          </a:p>
          <a:p>
            <a:r>
              <a:rPr lang="en-US" sz="2800" dirty="0"/>
              <a:t>His father, Archibald was a Catholic, turned Church of England — Said he, “served God according to Act of Parliament”</a:t>
            </a:r>
          </a:p>
        </p:txBody>
      </p:sp>
      <p:sp>
        <p:nvSpPr>
          <p:cNvPr id="3077" name="Oval 72">
            <a:extLst>
              <a:ext uri="{FF2B5EF4-FFF2-40B4-BE49-F238E27FC236}">
                <a16:creationId xmlns:a16="http://schemas.microsoft.com/office/drawing/2014/main" id="{0846C8C0-47F4-45B0-B3B4-6A708A0A9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039546" y="3108782"/>
            <a:ext cx="3600000" cy="3600000"/>
          </a:xfrm>
          <a:prstGeom prst="ellipse">
            <a:avLst/>
          </a:prstGeom>
          <a:solidFill>
            <a:schemeClr val="accent3">
              <a:alpha val="60000"/>
            </a:schemeClr>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9B40C5F-813E-44FF-9FCF-B8C7098E2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40399" y="101598"/>
            <a:ext cx="4223205" cy="4223205"/>
          </a:xfrm>
          <a:prstGeom prst="ellipse">
            <a:avLst/>
          </a:prstGeom>
          <a:solidFill>
            <a:schemeClr val="accent1">
              <a:alpha val="60000"/>
            </a:schemeClr>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ilding on a hill&#10;&#10;Description automatically generated with low confidence">
            <a:extLst>
              <a:ext uri="{FF2B5EF4-FFF2-40B4-BE49-F238E27FC236}">
                <a16:creationId xmlns:a16="http://schemas.microsoft.com/office/drawing/2014/main" id="{3C326D9B-CB93-0546-9831-AA6771A8B94C}"/>
              </a:ext>
            </a:extLst>
          </p:cNvPr>
          <p:cNvPicPr>
            <a:picLocks noChangeAspect="1"/>
          </p:cNvPicPr>
          <p:nvPr/>
        </p:nvPicPr>
        <p:blipFill rotWithShape="1">
          <a:blip r:embed="rId3"/>
          <a:srcRect l="13027" r="11973"/>
          <a:stretch/>
        </p:blipFill>
        <p:spPr>
          <a:xfrm>
            <a:off x="5442220" y="10"/>
            <a:ext cx="4320000" cy="431999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635000"/>
          </a:effectLst>
        </p:spPr>
      </p:pic>
      <p:pic>
        <p:nvPicPr>
          <p:cNvPr id="3074" name="Picture 2">
            <a:extLst>
              <a:ext uri="{FF2B5EF4-FFF2-40B4-BE49-F238E27FC236}">
                <a16:creationId xmlns:a16="http://schemas.microsoft.com/office/drawing/2014/main" id="{027E8350-117E-4C46-9F0F-F1693057C6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74" r="7526"/>
          <a:stretch/>
        </p:blipFill>
        <p:spPr bwMode="auto">
          <a:xfrm>
            <a:off x="8201205" y="3087012"/>
            <a:ext cx="3600000" cy="360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noFill/>
          <a:effectLst>
            <a:softEdge rad="508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ECD574C-B7C2-B844-BFC9-1793E272CAC6}"/>
              </a:ext>
            </a:extLst>
          </p:cNvPr>
          <p:cNvSpPr txBox="1"/>
          <p:nvPr/>
        </p:nvSpPr>
        <p:spPr>
          <a:xfrm>
            <a:off x="9579650" y="1363718"/>
            <a:ext cx="2167581" cy="1200329"/>
          </a:xfrm>
          <a:prstGeom prst="rect">
            <a:avLst/>
          </a:prstGeom>
          <a:noFill/>
        </p:spPr>
        <p:txBody>
          <a:bodyPr wrap="none" rtlCol="0">
            <a:spAutoFit/>
          </a:bodyPr>
          <a:lstStyle/>
          <a:p>
            <a:r>
              <a:rPr lang="en-US" dirty="0"/>
              <a:t>St. Patrick’s </a:t>
            </a:r>
          </a:p>
          <a:p>
            <a:r>
              <a:rPr lang="en-US" dirty="0"/>
              <a:t>Church of Ireland</a:t>
            </a:r>
          </a:p>
          <a:p>
            <a:r>
              <a:rPr lang="en-US" dirty="0"/>
              <a:t>At </a:t>
            </a:r>
            <a:r>
              <a:rPr lang="en-US" dirty="0" err="1"/>
              <a:t>Newry</a:t>
            </a:r>
            <a:r>
              <a:rPr lang="en-US" dirty="0"/>
              <a:t>, where </a:t>
            </a:r>
          </a:p>
          <a:p>
            <a:r>
              <a:rPr lang="en-US" dirty="0"/>
              <a:t>His family is buried</a:t>
            </a:r>
          </a:p>
        </p:txBody>
      </p:sp>
      <p:sp>
        <p:nvSpPr>
          <p:cNvPr id="35" name="TextBox 34">
            <a:extLst>
              <a:ext uri="{FF2B5EF4-FFF2-40B4-BE49-F238E27FC236}">
                <a16:creationId xmlns:a16="http://schemas.microsoft.com/office/drawing/2014/main" id="{161D3F23-DF4F-F249-911E-5ACE7E9C269B}"/>
              </a:ext>
            </a:extLst>
          </p:cNvPr>
          <p:cNvSpPr txBox="1"/>
          <p:nvPr/>
        </p:nvSpPr>
        <p:spPr>
          <a:xfrm>
            <a:off x="6825708" y="5934660"/>
            <a:ext cx="3013838" cy="923330"/>
          </a:xfrm>
          <a:prstGeom prst="rect">
            <a:avLst/>
          </a:prstGeom>
          <a:noFill/>
        </p:spPr>
        <p:txBody>
          <a:bodyPr wrap="none" rtlCol="0">
            <a:spAutoFit/>
          </a:bodyPr>
          <a:lstStyle/>
          <a:p>
            <a:r>
              <a:rPr lang="en-US" dirty="0"/>
              <a:t>Grave of Enos Campbell</a:t>
            </a:r>
          </a:p>
          <a:p>
            <a:r>
              <a:rPr lang="en-US" dirty="0"/>
              <a:t>Family – brother of Thomas</a:t>
            </a:r>
          </a:p>
          <a:p>
            <a:r>
              <a:rPr lang="en-US" dirty="0"/>
              <a:t>At St. </a:t>
            </a:r>
            <a:r>
              <a:rPr lang="en-US" dirty="0" err="1"/>
              <a:t>Patricks</a:t>
            </a:r>
            <a:endParaRPr lang="en-US" dirty="0"/>
          </a:p>
        </p:txBody>
      </p:sp>
    </p:spTree>
    <p:extLst>
      <p:ext uri="{BB962C8B-B14F-4D97-AF65-F5344CB8AC3E}">
        <p14:creationId xmlns:p14="http://schemas.microsoft.com/office/powerpoint/2010/main" val="299132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678EC-2C03-814F-AF4E-B64B3C2BD0C8}"/>
              </a:ext>
            </a:extLst>
          </p:cNvPr>
          <p:cNvSpPr>
            <a:spLocks noGrp="1"/>
          </p:cNvSpPr>
          <p:nvPr>
            <p:ph type="title"/>
          </p:nvPr>
        </p:nvSpPr>
        <p:spPr>
          <a:xfrm>
            <a:off x="247638" y="132274"/>
            <a:ext cx="5529604" cy="2181946"/>
          </a:xfrm>
        </p:spPr>
        <p:txBody>
          <a:bodyPr anchor="t">
            <a:normAutofit/>
          </a:bodyPr>
          <a:lstStyle/>
          <a:p>
            <a:r>
              <a:rPr lang="en-US" sz="4000" dirty="0"/>
              <a:t>Thinking That Brought Thomas Campbell To Write The D &amp; A</a:t>
            </a:r>
          </a:p>
        </p:txBody>
      </p:sp>
      <p:sp>
        <p:nvSpPr>
          <p:cNvPr id="9" name="Content Placeholder 8">
            <a:extLst>
              <a:ext uri="{FF2B5EF4-FFF2-40B4-BE49-F238E27FC236}">
                <a16:creationId xmlns:a16="http://schemas.microsoft.com/office/drawing/2014/main" id="{EE0432E8-F013-402D-96E8-A9F575D980D5}"/>
              </a:ext>
            </a:extLst>
          </p:cNvPr>
          <p:cNvSpPr>
            <a:spLocks noGrp="1"/>
          </p:cNvSpPr>
          <p:nvPr>
            <p:ph idx="1"/>
          </p:nvPr>
        </p:nvSpPr>
        <p:spPr>
          <a:xfrm>
            <a:off x="189410" y="2564046"/>
            <a:ext cx="5906589" cy="4161679"/>
          </a:xfrm>
        </p:spPr>
        <p:txBody>
          <a:bodyPr anchor="t">
            <a:normAutofit/>
          </a:bodyPr>
          <a:lstStyle/>
          <a:p>
            <a:r>
              <a:rPr lang="en-US" sz="2400" dirty="0"/>
              <a:t>1783-1786 – attended University of Glasgow, Scotland</a:t>
            </a:r>
          </a:p>
          <a:p>
            <a:r>
              <a:rPr lang="en-US" sz="2400" dirty="0"/>
              <a:t>1787 – Entered Whitburn Seminary – of Anti-Burgher Seceder Pres. Chur.</a:t>
            </a:r>
          </a:p>
          <a:p>
            <a:r>
              <a:rPr lang="en-US" sz="2400" dirty="0"/>
              <a:t>1787 – Marries Jane </a:t>
            </a:r>
            <a:r>
              <a:rPr lang="en-US" sz="2400" dirty="0" err="1"/>
              <a:t>Corneigle</a:t>
            </a:r>
            <a:r>
              <a:rPr lang="en-US" sz="2400" dirty="0"/>
              <a:t> (1763-1835), French Huguenot descendant.</a:t>
            </a:r>
          </a:p>
          <a:p>
            <a:r>
              <a:rPr lang="en-US" sz="2400" dirty="0"/>
              <a:t>1788 – Sept. 12, Alexander born – first of 9 children</a:t>
            </a:r>
          </a:p>
          <a:p>
            <a:endParaRPr lang="en-US" sz="2400" dirty="0"/>
          </a:p>
          <a:p>
            <a:pPr lvl="1"/>
            <a:endParaRPr lang="en-US" dirty="0"/>
          </a:p>
        </p:txBody>
      </p:sp>
      <p:sp>
        <p:nvSpPr>
          <p:cNvPr id="3077" name="Oval 72">
            <a:extLst>
              <a:ext uri="{FF2B5EF4-FFF2-40B4-BE49-F238E27FC236}">
                <a16:creationId xmlns:a16="http://schemas.microsoft.com/office/drawing/2014/main" id="{0846C8C0-47F4-45B0-B3B4-6A708A0A9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039546" y="3108782"/>
            <a:ext cx="3600000" cy="3600000"/>
          </a:xfrm>
          <a:prstGeom prst="ellipse">
            <a:avLst/>
          </a:prstGeom>
          <a:solidFill>
            <a:schemeClr val="accent3">
              <a:alpha val="60000"/>
            </a:schemeClr>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9B40C5F-813E-44FF-9FCF-B8C7098E2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40399" y="101598"/>
            <a:ext cx="4223205" cy="4223205"/>
          </a:xfrm>
          <a:prstGeom prst="ellipse">
            <a:avLst/>
          </a:prstGeom>
          <a:solidFill>
            <a:schemeClr val="accent1">
              <a:alpha val="60000"/>
            </a:schemeClr>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ilding on a hill&#10;&#10;Description automatically generated with low confidence">
            <a:extLst>
              <a:ext uri="{FF2B5EF4-FFF2-40B4-BE49-F238E27FC236}">
                <a16:creationId xmlns:a16="http://schemas.microsoft.com/office/drawing/2014/main" id="{3C326D9B-CB93-0546-9831-AA6771A8B94C}"/>
              </a:ext>
            </a:extLst>
          </p:cNvPr>
          <p:cNvPicPr>
            <a:picLocks noChangeAspect="1"/>
          </p:cNvPicPr>
          <p:nvPr/>
        </p:nvPicPr>
        <p:blipFill rotWithShape="1">
          <a:blip r:embed="rId3"/>
          <a:srcRect l="13027" r="11973"/>
          <a:stretch/>
        </p:blipFill>
        <p:spPr>
          <a:xfrm>
            <a:off x="5442220" y="10"/>
            <a:ext cx="4320000" cy="431999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635000"/>
          </a:effectLst>
        </p:spPr>
      </p:pic>
      <p:pic>
        <p:nvPicPr>
          <p:cNvPr id="3074" name="Picture 2">
            <a:extLst>
              <a:ext uri="{FF2B5EF4-FFF2-40B4-BE49-F238E27FC236}">
                <a16:creationId xmlns:a16="http://schemas.microsoft.com/office/drawing/2014/main" id="{027E8350-117E-4C46-9F0F-F1693057C6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74" r="7526"/>
          <a:stretch/>
        </p:blipFill>
        <p:spPr bwMode="auto">
          <a:xfrm>
            <a:off x="8201205" y="3087012"/>
            <a:ext cx="3600000" cy="360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noFill/>
          <a:effectLst>
            <a:softEdge rad="508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ECD574C-B7C2-B844-BFC9-1793E272CAC6}"/>
              </a:ext>
            </a:extLst>
          </p:cNvPr>
          <p:cNvSpPr txBox="1"/>
          <p:nvPr/>
        </p:nvSpPr>
        <p:spPr>
          <a:xfrm>
            <a:off x="9579650" y="1363718"/>
            <a:ext cx="2167581" cy="1200329"/>
          </a:xfrm>
          <a:prstGeom prst="rect">
            <a:avLst/>
          </a:prstGeom>
          <a:noFill/>
        </p:spPr>
        <p:txBody>
          <a:bodyPr wrap="none" rtlCol="0">
            <a:spAutoFit/>
          </a:bodyPr>
          <a:lstStyle/>
          <a:p>
            <a:r>
              <a:rPr lang="en-US" dirty="0"/>
              <a:t>St. Patrick’s </a:t>
            </a:r>
          </a:p>
          <a:p>
            <a:r>
              <a:rPr lang="en-US" dirty="0"/>
              <a:t>Church of Ireland</a:t>
            </a:r>
          </a:p>
          <a:p>
            <a:r>
              <a:rPr lang="en-US" dirty="0"/>
              <a:t>At </a:t>
            </a:r>
            <a:r>
              <a:rPr lang="en-US" dirty="0" err="1"/>
              <a:t>Newry</a:t>
            </a:r>
            <a:r>
              <a:rPr lang="en-US" dirty="0"/>
              <a:t>, where </a:t>
            </a:r>
          </a:p>
          <a:p>
            <a:r>
              <a:rPr lang="en-US" dirty="0"/>
              <a:t>His family is buried</a:t>
            </a:r>
          </a:p>
        </p:txBody>
      </p:sp>
      <p:sp>
        <p:nvSpPr>
          <p:cNvPr id="35" name="TextBox 34">
            <a:extLst>
              <a:ext uri="{FF2B5EF4-FFF2-40B4-BE49-F238E27FC236}">
                <a16:creationId xmlns:a16="http://schemas.microsoft.com/office/drawing/2014/main" id="{161D3F23-DF4F-F249-911E-5ACE7E9C269B}"/>
              </a:ext>
            </a:extLst>
          </p:cNvPr>
          <p:cNvSpPr txBox="1"/>
          <p:nvPr/>
        </p:nvSpPr>
        <p:spPr>
          <a:xfrm>
            <a:off x="6825708" y="5934660"/>
            <a:ext cx="3013838" cy="923330"/>
          </a:xfrm>
          <a:prstGeom prst="rect">
            <a:avLst/>
          </a:prstGeom>
          <a:noFill/>
        </p:spPr>
        <p:txBody>
          <a:bodyPr wrap="none" rtlCol="0">
            <a:spAutoFit/>
          </a:bodyPr>
          <a:lstStyle/>
          <a:p>
            <a:r>
              <a:rPr lang="en-US" dirty="0"/>
              <a:t>Grave of Enos Campbell</a:t>
            </a:r>
          </a:p>
          <a:p>
            <a:r>
              <a:rPr lang="en-US" dirty="0"/>
              <a:t>Family – brother of Thomas</a:t>
            </a:r>
          </a:p>
          <a:p>
            <a:r>
              <a:rPr lang="en-US" dirty="0"/>
              <a:t>At St. </a:t>
            </a:r>
            <a:r>
              <a:rPr lang="en-US" dirty="0" err="1"/>
              <a:t>Patricks</a:t>
            </a:r>
            <a:endParaRPr lang="en-US" dirty="0"/>
          </a:p>
        </p:txBody>
      </p:sp>
    </p:spTree>
    <p:extLst>
      <p:ext uri="{BB962C8B-B14F-4D97-AF65-F5344CB8AC3E}">
        <p14:creationId xmlns:p14="http://schemas.microsoft.com/office/powerpoint/2010/main" val="2250932707"/>
      </p:ext>
    </p:extLst>
  </p:cSld>
  <p:clrMapOvr>
    <a:masterClrMapping/>
  </p:clrMapOvr>
</p:sld>
</file>

<file path=ppt/theme/theme1.xml><?xml version="1.0" encoding="utf-8"?>
<a:theme xmlns:a="http://schemas.openxmlformats.org/drawingml/2006/main" name="GlowVTI">
  <a:themeElements>
    <a:clrScheme name="Glow">
      <a:dk1>
        <a:sysClr val="windowText" lastClr="000000"/>
      </a:dk1>
      <a:lt1>
        <a:sysClr val="window" lastClr="FFFFFF"/>
      </a:lt1>
      <a:dk2>
        <a:srgbClr val="000000"/>
      </a:dk2>
      <a:lt2>
        <a:srgbClr val="F2F2F2"/>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6047</TotalTime>
  <Words>1858</Words>
  <Application>Microsoft Macintosh PowerPoint</Application>
  <PresentationFormat>Widescreen</PresentationFormat>
  <Paragraphs>147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Avenir Next LT Pro</vt:lpstr>
      <vt:lpstr>Bell MT</vt:lpstr>
      <vt:lpstr>Calibri</vt:lpstr>
      <vt:lpstr>GlowVTI</vt:lpstr>
      <vt:lpstr>The Thinking of Thomas Campbell as Seen in the Declaration and Address</vt:lpstr>
      <vt:lpstr>What The Declaration And Address Is And What It Says</vt:lpstr>
      <vt:lpstr>The Summer Of 1809</vt:lpstr>
      <vt:lpstr>Declaration</vt:lpstr>
      <vt:lpstr>Declaration</vt:lpstr>
      <vt:lpstr>Address</vt:lpstr>
      <vt:lpstr>Address</vt:lpstr>
      <vt:lpstr>Thinking That Brought Thomas Campbell To Write The D &amp; A</vt:lpstr>
      <vt:lpstr>Thinking That Brought Thomas Campbell To Write The D &amp; A</vt:lpstr>
      <vt:lpstr>Thinking That Brought Thomas Campbell To Write The D &amp; A</vt:lpstr>
      <vt:lpstr>The Battle Over The Grip Of Calvinism</vt:lpstr>
      <vt:lpstr>The Church of Scotland (Presbyterian) In Thomas Campbell’s Day = Divided</vt:lpstr>
      <vt:lpstr>The Church of Scotland (Presbyterian) In Thomas Campbell’s Day = Divided</vt:lpstr>
      <vt:lpstr>1798-1807 - Thomas Campbell is Pastor of Ahorey Presbyterian Church, Rich Hill, Ireland</vt:lpstr>
      <vt:lpstr>Ahorey Presbyterian Church, Rich Hill, Ireland</vt:lpstr>
      <vt:lpstr>1798-1807  Rich Hill, Ireland</vt:lpstr>
      <vt:lpstr>1807 To America</vt:lpstr>
      <vt:lpstr>Washington, Pa.  The Home  Of The Declaration  &amp; Address  Summer, 1809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Thomas Campbell</dc:title>
  <dc:creator>Scott Harp</dc:creator>
  <cp:lastModifiedBy>Scott Harp</cp:lastModifiedBy>
  <cp:revision>49</cp:revision>
  <cp:lastPrinted>2021-04-18T18:36:19Z</cp:lastPrinted>
  <dcterms:created xsi:type="dcterms:W3CDTF">2021-04-16T11:21:23Z</dcterms:created>
  <dcterms:modified xsi:type="dcterms:W3CDTF">2021-04-20T16:43:31Z</dcterms:modified>
</cp:coreProperties>
</file>